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5" r:id="rId1"/>
  </p:sldMasterIdLst>
  <p:notesMasterIdLst>
    <p:notesMasterId r:id="rId21"/>
  </p:notesMasterIdLst>
  <p:handoutMasterIdLst>
    <p:handoutMasterId r:id="rId22"/>
  </p:handoutMasterIdLst>
  <p:sldIdLst>
    <p:sldId id="265" r:id="rId2"/>
    <p:sldId id="269" r:id="rId3"/>
    <p:sldId id="283" r:id="rId4"/>
    <p:sldId id="284" r:id="rId5"/>
    <p:sldId id="285" r:id="rId6"/>
    <p:sldId id="286" r:id="rId7"/>
    <p:sldId id="282" r:id="rId8"/>
    <p:sldId id="291" r:id="rId9"/>
    <p:sldId id="267" r:id="rId10"/>
    <p:sldId id="288" r:id="rId11"/>
    <p:sldId id="295" r:id="rId12"/>
    <p:sldId id="287" r:id="rId13"/>
    <p:sldId id="273" r:id="rId14"/>
    <p:sldId id="293" r:id="rId15"/>
    <p:sldId id="294" r:id="rId16"/>
    <p:sldId id="290" r:id="rId17"/>
    <p:sldId id="296" r:id="rId18"/>
    <p:sldId id="292" r:id="rId19"/>
    <p:sldId id="280"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EC1"/>
    <a:srgbClr val="0F5494"/>
    <a:srgbClr val="3E6FD2"/>
    <a:srgbClr val="3166CF"/>
    <a:srgbClr val="FFD624"/>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110" d="100"/>
          <a:sy n="110" d="100"/>
        </p:scale>
        <p:origin x="162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47000"/>
                </a:schemeClr>
              </a:solidFill>
              <a:ln w="19050">
                <a:solidFill>
                  <a:schemeClr val="lt1"/>
                </a:solidFill>
              </a:ln>
              <a:effectLst/>
            </c:spPr>
            <c:extLst>
              <c:ext xmlns:c16="http://schemas.microsoft.com/office/drawing/2014/chart" uri="{C3380CC4-5D6E-409C-BE32-E72D297353CC}">
                <c16:uniqueId val="{00000001-5BA1-41F6-8A50-AF54DF5B77C9}"/>
              </c:ext>
            </c:extLst>
          </c:dPt>
          <c:dPt>
            <c:idx val="1"/>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3-5BA1-41F6-8A50-AF54DF5B77C9}"/>
              </c:ext>
            </c:extLst>
          </c:dPt>
          <c:dPt>
            <c:idx val="2"/>
            <c:bubble3D val="0"/>
            <c:spPr>
              <a:solidFill>
                <a:schemeClr val="accent1">
                  <a:shade val="82000"/>
                </a:schemeClr>
              </a:solidFill>
              <a:ln w="19050">
                <a:solidFill>
                  <a:schemeClr val="lt1"/>
                </a:solidFill>
              </a:ln>
              <a:effectLst/>
            </c:spPr>
            <c:extLst>
              <c:ext xmlns:c16="http://schemas.microsoft.com/office/drawing/2014/chart" uri="{C3380CC4-5D6E-409C-BE32-E72D297353CC}">
                <c16:uniqueId val="{00000005-5BA1-41F6-8A50-AF54DF5B77C9}"/>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5BA1-41F6-8A50-AF54DF5B77C9}"/>
              </c:ext>
            </c:extLst>
          </c:dPt>
          <c:dPt>
            <c:idx val="4"/>
            <c:bubble3D val="0"/>
            <c:spPr>
              <a:solidFill>
                <a:schemeClr val="accent1">
                  <a:tint val="83000"/>
                </a:schemeClr>
              </a:solidFill>
              <a:ln w="19050">
                <a:solidFill>
                  <a:schemeClr val="lt1"/>
                </a:solidFill>
              </a:ln>
              <a:effectLst/>
            </c:spPr>
            <c:extLst>
              <c:ext xmlns:c16="http://schemas.microsoft.com/office/drawing/2014/chart" uri="{C3380CC4-5D6E-409C-BE32-E72D297353CC}">
                <c16:uniqueId val="{00000009-5BA1-41F6-8A50-AF54DF5B77C9}"/>
              </c:ext>
            </c:extLst>
          </c:dPt>
          <c:dPt>
            <c:idx val="5"/>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B-5BA1-41F6-8A50-AF54DF5B77C9}"/>
              </c:ext>
            </c:extLst>
          </c:dPt>
          <c:dPt>
            <c:idx val="6"/>
            <c:bubble3D val="0"/>
            <c:spPr>
              <a:solidFill>
                <a:schemeClr val="accent1">
                  <a:tint val="48000"/>
                </a:schemeClr>
              </a:solidFill>
              <a:ln w="19050">
                <a:solidFill>
                  <a:schemeClr val="lt1"/>
                </a:solidFill>
              </a:ln>
              <a:effectLst/>
            </c:spPr>
            <c:extLst>
              <c:ext xmlns:c16="http://schemas.microsoft.com/office/drawing/2014/chart" uri="{C3380CC4-5D6E-409C-BE32-E72D297353CC}">
                <c16:uniqueId val="{0000000D-5BA1-41F6-8A50-AF54DF5B77C9}"/>
              </c:ext>
            </c:extLst>
          </c:dPt>
          <c:dLbls>
            <c:dLbl>
              <c:idx val="0"/>
              <c:layout>
                <c:manualLayout>
                  <c:x val="-1.3718798307948567E-2"/>
                  <c:y val="4.801093444845824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2318658776162662"/>
                      <c:h val="0.19479479739956715"/>
                    </c:manualLayout>
                  </c15:layout>
                </c:ext>
                <c:ext xmlns:c16="http://schemas.microsoft.com/office/drawing/2014/chart" uri="{C3380CC4-5D6E-409C-BE32-E72D297353CC}">
                  <c16:uniqueId val="{00000001-5BA1-41F6-8A50-AF54DF5B77C9}"/>
                </c:ext>
              </c:extLst>
            </c:dLbl>
            <c:dLbl>
              <c:idx val="1"/>
              <c:layout/>
              <c:tx>
                <c:rich>
                  <a:bodyPr/>
                  <a:lstStyle/>
                  <a:p>
                    <a:r>
                      <a:rPr lang="en-US" dirty="0" smtClean="0"/>
                      <a:t>Other (NGOs</a:t>
                    </a:r>
                    <a:r>
                      <a:rPr lang="en-US" baseline="0" dirty="0" smtClean="0"/>
                      <a:t> etc.)</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BA1-41F6-8A50-AF54DF5B77C9}"/>
                </c:ext>
              </c:extLst>
            </c:dLbl>
            <c:dLbl>
              <c:idx val="2"/>
              <c:layout>
                <c:manualLayout>
                  <c:x val="-8.0042614697402051E-2"/>
                  <c:y val="-1.1015842863772189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3795770650014195"/>
                      <c:h val="0.13907501615512388"/>
                    </c:manualLayout>
                  </c15:layout>
                </c:ext>
                <c:ext xmlns:c16="http://schemas.microsoft.com/office/drawing/2014/chart" uri="{C3380CC4-5D6E-409C-BE32-E72D297353CC}">
                  <c16:uniqueId val="{00000005-5BA1-41F6-8A50-AF54DF5B77C9}"/>
                </c:ext>
              </c:extLst>
            </c:dLbl>
            <c:dLbl>
              <c:idx val="3"/>
              <c:layout>
                <c:manualLayout>
                  <c:x val="-0.15188348745835639"/>
                  <c:y val="-7.4556438846893804E-3"/>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BA1-41F6-8A50-AF54DF5B77C9}"/>
                </c:ext>
              </c:extLst>
            </c:dLbl>
            <c:dLbl>
              <c:idx val="4"/>
              <c:layout>
                <c:manualLayout>
                  <c:x val="-1.1117029819083616E-2"/>
                  <c:y val="-7.200241134198121E-2"/>
                </c:manualLayout>
              </c:layout>
              <c:showLegendKey val="0"/>
              <c:showVal val="0"/>
              <c:showCatName val="1"/>
              <c:showSerName val="0"/>
              <c:showPercent val="0"/>
              <c:showBubbleSize val="0"/>
              <c:extLst>
                <c:ext xmlns:c15="http://schemas.microsoft.com/office/drawing/2012/chart" uri="{CE6537A1-D6FC-4f65-9D91-7224C49458BB}">
                  <c15:layout>
                    <c:manualLayout>
                      <c:w val="0.45653935790370048"/>
                      <c:h val="0.17349952510441197"/>
                    </c:manualLayout>
                  </c15:layout>
                </c:ext>
                <c:ext xmlns:c16="http://schemas.microsoft.com/office/drawing/2014/chart" uri="{C3380CC4-5D6E-409C-BE32-E72D297353CC}">
                  <c16:uniqueId val="{00000009-5BA1-41F6-8A50-AF54DF5B77C9}"/>
                </c:ext>
              </c:extLst>
            </c:dLbl>
            <c:dLbl>
              <c:idx val="5"/>
              <c:layout>
                <c:manualLayout>
                  <c:x val="-9.0809034988123163E-2"/>
                  <c:y val="-7.080498054879715E-2"/>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BA1-41F6-8A50-AF54DF5B77C9}"/>
                </c:ext>
              </c:extLst>
            </c:dLbl>
            <c:dLbl>
              <c:idx val="6"/>
              <c:layout>
                <c:manualLayout>
                  <c:x val="6.8559751890059153E-2"/>
                  <c:y val="6.1936532542873814E-3"/>
                </c:manualLayout>
              </c:layout>
              <c:showLegendKey val="0"/>
              <c:showVal val="0"/>
              <c:showCatName val="1"/>
              <c:showSerName val="0"/>
              <c:showPercent val="0"/>
              <c:showBubbleSize val="0"/>
              <c:extLst>
                <c:ext xmlns:c15="http://schemas.microsoft.com/office/drawing/2012/chart" uri="{CE6537A1-D6FC-4f65-9D91-7224C49458BB}">
                  <c15:layout>
                    <c:manualLayout>
                      <c:w val="0.30265001979473238"/>
                      <c:h val="0.17680427796354364"/>
                    </c:manualLayout>
                  </c15:layout>
                </c:ext>
                <c:ext xmlns:c16="http://schemas.microsoft.com/office/drawing/2014/chart" uri="{C3380CC4-5D6E-409C-BE32-E72D297353CC}">
                  <c16:uniqueId val="{0000000D-5BA1-41F6-8A50-AF54DF5B77C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Industry Association</c:v>
                </c:pt>
                <c:pt idx="1">
                  <c:v>other (NGOs etc)</c:v>
                </c:pt>
                <c:pt idx="2">
                  <c:v>Consultancy</c:v>
                </c:pt>
                <c:pt idx="3">
                  <c:v>Research</c:v>
                </c:pt>
                <c:pt idx="4">
                  <c:v>EU Institutions</c:v>
                </c:pt>
                <c:pt idx="5">
                  <c:v>Industry</c:v>
                </c:pt>
                <c:pt idx="6">
                  <c:v>Government</c:v>
                </c:pt>
              </c:strCache>
            </c:strRef>
          </c:cat>
          <c:val>
            <c:numRef>
              <c:f>Sheet1!$B$2:$B$8</c:f>
              <c:numCache>
                <c:formatCode>General</c:formatCode>
                <c:ptCount val="7"/>
                <c:pt idx="0">
                  <c:v>67</c:v>
                </c:pt>
                <c:pt idx="1">
                  <c:v>28</c:v>
                </c:pt>
                <c:pt idx="2">
                  <c:v>13</c:v>
                </c:pt>
                <c:pt idx="3">
                  <c:v>11</c:v>
                </c:pt>
                <c:pt idx="4">
                  <c:v>4</c:v>
                </c:pt>
                <c:pt idx="5">
                  <c:v>17</c:v>
                </c:pt>
                <c:pt idx="6">
                  <c:v>48</c:v>
                </c:pt>
              </c:numCache>
            </c:numRef>
          </c:val>
          <c:extLst>
            <c:ext xmlns:c16="http://schemas.microsoft.com/office/drawing/2014/chart" uri="{C3380CC4-5D6E-409C-BE32-E72D297353CC}">
              <c16:uniqueId val="{0000000E-5BA1-41F6-8A50-AF54DF5B77C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Circular Economy, resources, affordability</cx:pt>
          <cx:pt idx="1">Energy Efficiency, decarbonisation</cx:pt>
          <cx:pt idx="2">Better regulation, Internal Market</cx:pt>
          <cx:pt idx="3">Digital Single market</cx:pt>
          <cx:pt idx="4">Digitalisation</cx:pt>
          <cx:pt idx="5">Innovation uptake</cx:pt>
          <cx:pt idx="6">Skills</cx:pt>
          <cx:pt idx="7">Jobs and Growth</cx:pt>
          <cx:pt idx="8">Cross boarder investment</cx:pt>
          <cx:pt idx="9">Internationalisation</cx:pt>
        </cx:lvl>
        <cx:lvl ptCount="16"/>
        <cx:lvl ptCount="16">
          <cx:pt idx="0">3</cx:pt>
          <cx:pt idx="1">3</cx:pt>
          <cx:pt idx="2">4</cx:pt>
          <cx:pt idx="3">4</cx:pt>
          <cx:pt idx="4">1</cx:pt>
          <cx:pt idx="5">1</cx:pt>
          <cx:pt idx="6">2</cx:pt>
          <cx:pt idx="7">2</cx:pt>
          <cx:pt idx="8">5</cx:pt>
          <cx:pt idx="9">5</cx:pt>
        </cx:lvl>
      </cx:strDim>
      <cx:numDim type="size">
        <cx:f>Sheet1!$D$2:$D$17</cx:f>
        <cx:lvl ptCount="16" formatCode="General">
          <cx:pt idx="0">64</cx:pt>
          <cx:pt idx="1">62</cx:pt>
          <cx:pt idx="2">48</cx:pt>
          <cx:pt idx="3">10</cx:pt>
          <cx:pt idx="4">34</cx:pt>
          <cx:pt idx="5">14</cx:pt>
          <cx:pt idx="6">13</cx:pt>
          <cx:pt idx="7">12</cx:pt>
          <cx:pt idx="8">10</cx:pt>
          <cx:pt idx="9">7</cx:pt>
        </cx:lvl>
      </cx:numDim>
    </cx:data>
  </cx:chartData>
  <cx:chart>
    <cx:plotArea>
      <cx:plotAreaRegion>
        <cx:series layoutId="treemap" uniqueId="{4571BCFD-B687-4F69-85F8-AA2CFB63DF77}">
          <cx:tx>
            <cx:txData>
              <cx:f>Sheet1!$D$1</cx:f>
              <cx:v/>
            </cx:txData>
          </cx:tx>
          <cx:dataLabels pos="inEnd">
            <cx:txPr>
              <a:bodyPr spcFirstLastPara="1" vertOverflow="ellipsis" wrap="square" lIns="0" tIns="0" rIns="0" bIns="0" anchor="ctr" anchorCtr="1">
                <a:spAutoFit/>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sz="1200">
                  <a:latin typeface="Calibri" panose="020F0502020204030204" pitchFamily="34" charset="0"/>
                  <a:cs typeface="Calibri" panose="020F0502020204030204" pitchFamily="34" charset="0"/>
                </a:endParaRPr>
              </a:p>
            </cx:txPr>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412">
  <cs:axisTitle>
    <cs:lnRef idx="0"/>
    <cs:fillRef idx="0"/>
    <cs:effectRef idx="0"/>
    <cs:fontRef idx="minor">
      <a:schemeClr val="tx1">
        <a:lumMod val="65000"/>
        <a:lumOff val="35000"/>
      </a:schemeClr>
    </cs:fontRef>
    <cs:spPr>
      <a:solidFill>
        <a:schemeClr val="bg1">
          <a:lumMod val="85000"/>
        </a:schemeClr>
      </a:solidFill>
      <a:ln>
        <a:solidFill>
          <a:schemeClr val="bg1">
            <a:lumMod val="75000"/>
          </a:schemeClr>
        </a:solidFill>
      </a:ln>
    </cs:spPr>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bodyPr lIns="38100" tIns="19050" rIns="38100" bIns="19050">
      <a:spAutoFit/>
    </cs:bodyPr>
  </cs:dataLabel>
  <cs:dataLabelCallout>
    <cs:lnRef idx="0"/>
    <cs:fillRef idx="0"/>
    <cs:effectRef idx="0"/>
    <cs:fontRef idx="minor">
      <a:schemeClr val="tx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shade val="95000"/>
          </a:schemeClr>
        </a:solidFill>
        <a:round/>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E31C6-94A8-4ABA-88E2-C0B024E98F9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14EDD65-9CCA-4222-B3E9-48DF6CF6D07B}">
      <dgm:prSet phldrT="[Text]" custT="1"/>
      <dgm:spPr/>
      <dgm:t>
        <a:bodyPr/>
        <a:lstStyle/>
        <a:p>
          <a:r>
            <a:rPr lang="en-US" sz="1600" dirty="0" smtClean="0">
              <a:solidFill>
                <a:srgbClr val="0F5494"/>
              </a:solidFill>
              <a:latin typeface="Calibri" panose="020F0502020204030204" pitchFamily="34" charset="0"/>
              <a:cs typeface="Calibri" panose="020F0502020204030204" pitchFamily="34" charset="0"/>
            </a:rPr>
            <a:t>Each thematic objective is supported by a stakeholder </a:t>
          </a:r>
          <a:r>
            <a:rPr lang="en-US" sz="1600" b="1" dirty="0" smtClean="0">
              <a:solidFill>
                <a:srgbClr val="0F5494"/>
              </a:solidFill>
              <a:latin typeface="Calibri" panose="020F0502020204030204" pitchFamily="34" charset="0"/>
              <a:cs typeface="Calibri" panose="020F0502020204030204" pitchFamily="34" charset="0"/>
            </a:rPr>
            <a:t>thematic group</a:t>
          </a:r>
          <a:r>
            <a:rPr lang="en-US" sz="1600" dirty="0" smtClean="0">
              <a:solidFill>
                <a:srgbClr val="0F5494"/>
              </a:solidFill>
              <a:latin typeface="Calibri" panose="020F0502020204030204" pitchFamily="34" charset="0"/>
              <a:cs typeface="Calibri" panose="020F0502020204030204" pitchFamily="34" charset="0"/>
            </a:rPr>
            <a:t> and the </a:t>
          </a:r>
          <a:r>
            <a:rPr lang="en-US" sz="1600" b="1" dirty="0" smtClean="0">
              <a:solidFill>
                <a:srgbClr val="0F5494"/>
              </a:solidFill>
              <a:latin typeface="Calibri" panose="020F0502020204030204" pitchFamily="34" charset="0"/>
              <a:cs typeface="Calibri" panose="020F0502020204030204" pitchFamily="34" charset="0"/>
            </a:rPr>
            <a:t>High Level Forum.</a:t>
          </a:r>
          <a:endParaRPr lang="en-US" sz="1600" dirty="0">
            <a:solidFill>
              <a:srgbClr val="0F5494"/>
            </a:solidFill>
          </a:endParaRPr>
        </a:p>
      </dgm:t>
    </dgm:pt>
    <dgm:pt modelId="{89113DEB-BE61-4FD6-963A-E7E98EB20E39}" type="parTrans" cxnId="{365F6E98-0EFD-4287-895A-14ECBF52D4E6}">
      <dgm:prSet/>
      <dgm:spPr/>
      <dgm:t>
        <a:bodyPr/>
        <a:lstStyle/>
        <a:p>
          <a:endParaRPr lang="en-US"/>
        </a:p>
      </dgm:t>
    </dgm:pt>
    <dgm:pt modelId="{DCCC4466-A7FE-4552-BBB7-DFBAAD322C6C}" type="sibTrans" cxnId="{365F6E98-0EFD-4287-895A-14ECBF52D4E6}">
      <dgm:prSet/>
      <dgm:spPr/>
      <dgm:t>
        <a:bodyPr/>
        <a:lstStyle/>
        <a:p>
          <a:endParaRPr lang="en-US"/>
        </a:p>
      </dgm:t>
    </dgm:pt>
    <dgm:pt modelId="{14FD6D1E-574B-435A-8DA2-0F27FD3421D0}">
      <dgm:prSet custT="1"/>
      <dgm:spPr/>
      <dgm:t>
        <a:bodyPr/>
        <a:lstStyle/>
        <a:p>
          <a:r>
            <a:rPr lang="en-US" sz="1600" dirty="0" smtClean="0">
              <a:solidFill>
                <a:srgbClr val="0F5494"/>
              </a:solidFill>
              <a:latin typeface="Calibri" panose="020F0502020204030204" pitchFamily="34" charset="0"/>
              <a:cs typeface="Calibri" panose="020F0502020204030204" pitchFamily="34" charset="0"/>
            </a:rPr>
            <a:t>The </a:t>
          </a:r>
          <a:r>
            <a:rPr lang="en-US" sz="1600" b="1" dirty="0" smtClean="0">
              <a:solidFill>
                <a:srgbClr val="0F5494"/>
              </a:solidFill>
              <a:latin typeface="Calibri" panose="020F0502020204030204" pitchFamily="34" charset="0"/>
              <a:cs typeface="Calibri" panose="020F0502020204030204" pitchFamily="34" charset="0"/>
            </a:rPr>
            <a:t>European Construction Sector Observatory </a:t>
          </a:r>
          <a:r>
            <a:rPr lang="en-US" sz="1600" dirty="0" smtClean="0">
              <a:solidFill>
                <a:srgbClr val="0F5494"/>
              </a:solidFill>
              <a:latin typeface="Calibri" panose="020F0502020204030204" pitchFamily="34" charset="0"/>
              <a:cs typeface="Calibri" panose="020F0502020204030204" pitchFamily="34" charset="0"/>
            </a:rPr>
            <a:t>measures the progress towards Con2020 targets.</a:t>
          </a:r>
          <a:endParaRPr lang="en-GB" sz="1600" dirty="0">
            <a:solidFill>
              <a:srgbClr val="0F5494"/>
            </a:solidFill>
            <a:latin typeface="Calibri" panose="020F0502020204030204" pitchFamily="34" charset="0"/>
            <a:cs typeface="Calibri" panose="020F0502020204030204" pitchFamily="34" charset="0"/>
          </a:endParaRPr>
        </a:p>
      </dgm:t>
    </dgm:pt>
    <dgm:pt modelId="{980B1B5D-3278-40ED-A761-F60C17058CC4}" type="parTrans" cxnId="{2A559DBA-FBDF-455B-B190-662273257802}">
      <dgm:prSet/>
      <dgm:spPr/>
      <dgm:t>
        <a:bodyPr/>
        <a:lstStyle/>
        <a:p>
          <a:endParaRPr lang="en-US"/>
        </a:p>
      </dgm:t>
    </dgm:pt>
    <dgm:pt modelId="{E63035E6-4A88-448A-8804-D9AEF129BFBD}" type="sibTrans" cxnId="{2A559DBA-FBDF-455B-B190-662273257802}">
      <dgm:prSet/>
      <dgm:spPr/>
      <dgm:t>
        <a:bodyPr/>
        <a:lstStyle/>
        <a:p>
          <a:endParaRPr lang="en-US"/>
        </a:p>
      </dgm:t>
    </dgm:pt>
    <dgm:pt modelId="{5DB91B59-0219-4F0E-AE09-DDE4BAAF68FC}" type="pres">
      <dgm:prSet presAssocID="{986E31C6-94A8-4ABA-88E2-C0B024E98F90}" presName="Name0" presStyleCnt="0">
        <dgm:presLayoutVars>
          <dgm:dir/>
          <dgm:resizeHandles val="exact"/>
        </dgm:presLayoutVars>
      </dgm:prSet>
      <dgm:spPr/>
      <dgm:t>
        <a:bodyPr/>
        <a:lstStyle/>
        <a:p>
          <a:endParaRPr lang="en-US"/>
        </a:p>
      </dgm:t>
    </dgm:pt>
    <dgm:pt modelId="{128EBFDF-DD98-4AB0-8B00-CA365DBF373B}" type="pres">
      <dgm:prSet presAssocID="{814EDD65-9CCA-4222-B3E9-48DF6CF6D07B}" presName="node" presStyleLbl="node1" presStyleIdx="0" presStyleCnt="2">
        <dgm:presLayoutVars>
          <dgm:bulletEnabled val="1"/>
        </dgm:presLayoutVars>
      </dgm:prSet>
      <dgm:spPr/>
      <dgm:t>
        <a:bodyPr/>
        <a:lstStyle/>
        <a:p>
          <a:endParaRPr lang="en-US"/>
        </a:p>
      </dgm:t>
    </dgm:pt>
    <dgm:pt modelId="{CDF9D81D-2639-4EC6-B7E9-DD0DB026D376}" type="pres">
      <dgm:prSet presAssocID="{DCCC4466-A7FE-4552-BBB7-DFBAAD322C6C}" presName="sibTrans" presStyleCnt="0"/>
      <dgm:spPr/>
    </dgm:pt>
    <dgm:pt modelId="{22C0FFB3-52C2-473D-BF7D-8155B9A3CE39}" type="pres">
      <dgm:prSet presAssocID="{14FD6D1E-574B-435A-8DA2-0F27FD3421D0}" presName="node" presStyleLbl="node1" presStyleIdx="1" presStyleCnt="2">
        <dgm:presLayoutVars>
          <dgm:bulletEnabled val="1"/>
        </dgm:presLayoutVars>
      </dgm:prSet>
      <dgm:spPr/>
      <dgm:t>
        <a:bodyPr/>
        <a:lstStyle/>
        <a:p>
          <a:endParaRPr lang="en-US"/>
        </a:p>
      </dgm:t>
    </dgm:pt>
  </dgm:ptLst>
  <dgm:cxnLst>
    <dgm:cxn modelId="{357FE31F-4D0F-441F-A3EF-369FE2FB2C88}" type="presOf" srcId="{14FD6D1E-574B-435A-8DA2-0F27FD3421D0}" destId="{22C0FFB3-52C2-473D-BF7D-8155B9A3CE39}" srcOrd="0" destOrd="0" presId="urn:microsoft.com/office/officeart/2005/8/layout/hList6"/>
    <dgm:cxn modelId="{42EB556A-26B6-4796-AF4C-917AEB142344}" type="presOf" srcId="{986E31C6-94A8-4ABA-88E2-C0B024E98F90}" destId="{5DB91B59-0219-4F0E-AE09-DDE4BAAF68FC}" srcOrd="0" destOrd="0" presId="urn:microsoft.com/office/officeart/2005/8/layout/hList6"/>
    <dgm:cxn modelId="{B394BD65-B08F-4ECF-993A-A63416EE3244}" type="presOf" srcId="{814EDD65-9CCA-4222-B3E9-48DF6CF6D07B}" destId="{128EBFDF-DD98-4AB0-8B00-CA365DBF373B}" srcOrd="0" destOrd="0" presId="urn:microsoft.com/office/officeart/2005/8/layout/hList6"/>
    <dgm:cxn modelId="{365F6E98-0EFD-4287-895A-14ECBF52D4E6}" srcId="{986E31C6-94A8-4ABA-88E2-C0B024E98F90}" destId="{814EDD65-9CCA-4222-B3E9-48DF6CF6D07B}" srcOrd="0" destOrd="0" parTransId="{89113DEB-BE61-4FD6-963A-E7E98EB20E39}" sibTransId="{DCCC4466-A7FE-4552-BBB7-DFBAAD322C6C}"/>
    <dgm:cxn modelId="{2A559DBA-FBDF-455B-B190-662273257802}" srcId="{986E31C6-94A8-4ABA-88E2-C0B024E98F90}" destId="{14FD6D1E-574B-435A-8DA2-0F27FD3421D0}" srcOrd="1" destOrd="0" parTransId="{980B1B5D-3278-40ED-A761-F60C17058CC4}" sibTransId="{E63035E6-4A88-448A-8804-D9AEF129BFBD}"/>
    <dgm:cxn modelId="{9978FE99-5CE2-44F3-B4A5-E68EC2160624}" type="presParOf" srcId="{5DB91B59-0219-4F0E-AE09-DDE4BAAF68FC}" destId="{128EBFDF-DD98-4AB0-8B00-CA365DBF373B}" srcOrd="0" destOrd="0" presId="urn:microsoft.com/office/officeart/2005/8/layout/hList6"/>
    <dgm:cxn modelId="{FE2F62AC-1F2C-4A23-B590-A5361077524C}" type="presParOf" srcId="{5DB91B59-0219-4F0E-AE09-DDE4BAAF68FC}" destId="{CDF9D81D-2639-4EC6-B7E9-DD0DB026D376}" srcOrd="1" destOrd="0" presId="urn:microsoft.com/office/officeart/2005/8/layout/hList6"/>
    <dgm:cxn modelId="{71DB1E5C-424C-4BAA-A8D2-48F3C3DC4E0F}" type="presParOf" srcId="{5DB91B59-0219-4F0E-AE09-DDE4BAAF68FC}" destId="{22C0FFB3-52C2-473D-BF7D-8155B9A3CE3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371B9-5416-4109-A250-13343BEA3F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509F02B7-170C-4EEB-AB37-83783EBEDE9C}">
      <dgm:prSet phldrT="[Text]" custT="1"/>
      <dgm:spPr/>
      <dgm:t>
        <a:bodyPr/>
        <a:lstStyle/>
        <a:p>
          <a:r>
            <a:rPr lang="en-US" sz="2400" dirty="0" smtClean="0">
              <a:latin typeface="Calibri" panose="020F0502020204030204" pitchFamily="34" charset="0"/>
              <a:cs typeface="Calibri" panose="020F0502020204030204" pitchFamily="34" charset="0"/>
            </a:rPr>
            <a:t>EU BIM TASK GROUP</a:t>
          </a:r>
          <a:endParaRPr lang="en-US" sz="2400" dirty="0">
            <a:latin typeface="Calibri" panose="020F0502020204030204" pitchFamily="34" charset="0"/>
            <a:cs typeface="Calibri" panose="020F0502020204030204" pitchFamily="34" charset="0"/>
          </a:endParaRPr>
        </a:p>
      </dgm:t>
    </dgm:pt>
    <dgm:pt modelId="{BCE71908-E125-4D87-9876-D6E435C8A597}" type="parTrans" cxnId="{36F46609-2618-4A8F-8831-01F45B10E4ED}">
      <dgm:prSet/>
      <dgm:spPr/>
      <dgm:t>
        <a:bodyPr/>
        <a:lstStyle/>
        <a:p>
          <a:endParaRPr lang="en-US"/>
        </a:p>
      </dgm:t>
    </dgm:pt>
    <dgm:pt modelId="{A62050F1-F756-40FF-B87E-BE3323DE0F16}" type="sibTrans" cxnId="{36F46609-2618-4A8F-8831-01F45B10E4ED}">
      <dgm:prSet/>
      <dgm:spPr/>
      <dgm:t>
        <a:bodyPr/>
        <a:lstStyle/>
        <a:p>
          <a:endParaRPr lang="en-US"/>
        </a:p>
      </dgm:t>
    </dgm:pt>
    <dgm:pt modelId="{1EDC6044-E822-4E08-9566-A51D89AC7A88}">
      <dgm:prSet phldrT="[Text]" custT="1"/>
      <dgm:spPr/>
      <dgm:t>
        <a:bodyPr/>
        <a:lstStyle/>
        <a:p>
          <a:r>
            <a:rPr lang="en-US" sz="2000" dirty="0" smtClean="0">
              <a:latin typeface="Calibri" panose="020F0502020204030204" pitchFamily="34" charset="0"/>
              <a:cs typeface="Calibri" panose="020F0502020204030204" pitchFamily="34" charset="0"/>
            </a:rPr>
            <a:t>Buildings Digital Logbook</a:t>
          </a:r>
          <a:endParaRPr lang="en-US" sz="2000" dirty="0">
            <a:latin typeface="Calibri" panose="020F0502020204030204" pitchFamily="34" charset="0"/>
            <a:cs typeface="Calibri" panose="020F0502020204030204" pitchFamily="34" charset="0"/>
          </a:endParaRPr>
        </a:p>
      </dgm:t>
    </dgm:pt>
    <dgm:pt modelId="{01E1706F-1C9C-4D16-9D90-1E93621400F8}" type="parTrans" cxnId="{2268069A-6096-417B-801E-CFB6026CE945}">
      <dgm:prSet/>
      <dgm:spPr/>
      <dgm:t>
        <a:bodyPr/>
        <a:lstStyle/>
        <a:p>
          <a:endParaRPr lang="en-US"/>
        </a:p>
      </dgm:t>
    </dgm:pt>
    <dgm:pt modelId="{D7843D2A-968D-4350-801B-2752B4CD3C90}" type="sibTrans" cxnId="{2268069A-6096-417B-801E-CFB6026CE945}">
      <dgm:prSet/>
      <dgm:spPr/>
      <dgm:t>
        <a:bodyPr/>
        <a:lstStyle/>
        <a:p>
          <a:endParaRPr lang="en-US"/>
        </a:p>
      </dgm:t>
    </dgm:pt>
    <dgm:pt modelId="{213BA2A7-FE4A-4334-9D66-CB9A61E83DCF}">
      <dgm:prSet phldrT="[Text]"/>
      <dgm:spPr/>
      <dgm:t>
        <a:bodyPr/>
        <a:lstStyle/>
        <a:p>
          <a:r>
            <a:rPr lang="en-US" dirty="0" smtClean="0">
              <a:latin typeface="Calibri" panose="020F0502020204030204" pitchFamily="34" charset="0"/>
              <a:cs typeface="Calibri" panose="020F0502020204030204" pitchFamily="34" charset="0"/>
            </a:rPr>
            <a:t>Digital Industrial Platform for construction</a:t>
          </a:r>
          <a:endParaRPr lang="en-US" dirty="0">
            <a:latin typeface="Calibri" panose="020F0502020204030204" pitchFamily="34" charset="0"/>
            <a:cs typeface="Calibri" panose="020F0502020204030204" pitchFamily="34" charset="0"/>
          </a:endParaRPr>
        </a:p>
      </dgm:t>
    </dgm:pt>
    <dgm:pt modelId="{FC7BAB5F-8B4E-49D1-A44E-AD66AE965E42}" type="parTrans" cxnId="{D15D9071-4C6B-4D0A-B173-E49F4AB7B7AF}">
      <dgm:prSet/>
      <dgm:spPr/>
      <dgm:t>
        <a:bodyPr/>
        <a:lstStyle/>
        <a:p>
          <a:endParaRPr lang="en-US"/>
        </a:p>
      </dgm:t>
    </dgm:pt>
    <dgm:pt modelId="{6D83245D-A6CB-4AD0-921E-EEC1D771F76A}" type="sibTrans" cxnId="{D15D9071-4C6B-4D0A-B173-E49F4AB7B7AF}">
      <dgm:prSet/>
      <dgm:spPr/>
      <dgm:t>
        <a:bodyPr/>
        <a:lstStyle/>
        <a:p>
          <a:endParaRPr lang="en-US"/>
        </a:p>
      </dgm:t>
    </dgm:pt>
    <dgm:pt modelId="{0061FB06-E382-4919-A946-BC028F9A574F}">
      <dgm:prSet phldrT="[Text]" custT="1"/>
      <dgm:spPr/>
      <dgm:t>
        <a:bodyPr/>
        <a:lstStyle/>
        <a:p>
          <a:r>
            <a:rPr lang="en-US" sz="2000" dirty="0" smtClean="0">
              <a:latin typeface="Calibri" panose="020F0502020204030204" pitchFamily="34" charset="0"/>
              <a:cs typeface="Calibri" panose="020F0502020204030204" pitchFamily="34" charset="0"/>
            </a:rPr>
            <a:t>Study and support to SMEs to </a:t>
          </a:r>
          <a:r>
            <a:rPr lang="en-US" sz="2000" dirty="0" err="1" smtClean="0">
              <a:latin typeface="Calibri" panose="020F0502020204030204" pitchFamily="34" charset="0"/>
              <a:cs typeface="Calibri" panose="020F0502020204030204" pitchFamily="34" charset="0"/>
            </a:rPr>
            <a:t>digitalise</a:t>
          </a:r>
          <a:endParaRPr lang="en-US" sz="2000" dirty="0">
            <a:latin typeface="Calibri" panose="020F0502020204030204" pitchFamily="34" charset="0"/>
            <a:cs typeface="Calibri" panose="020F0502020204030204" pitchFamily="34" charset="0"/>
          </a:endParaRPr>
        </a:p>
      </dgm:t>
    </dgm:pt>
    <dgm:pt modelId="{DF44177A-A8ED-474B-8CF2-AD4479A6ADAE}" type="parTrans" cxnId="{E6B7ED80-FF6E-45C8-98F5-73B0B22D969E}">
      <dgm:prSet/>
      <dgm:spPr/>
      <dgm:t>
        <a:bodyPr/>
        <a:lstStyle/>
        <a:p>
          <a:endParaRPr lang="en-US"/>
        </a:p>
      </dgm:t>
    </dgm:pt>
    <dgm:pt modelId="{F50DEFEF-F195-4344-8CF1-01A18B0CE09C}" type="sibTrans" cxnId="{E6B7ED80-FF6E-45C8-98F5-73B0B22D969E}">
      <dgm:prSet/>
      <dgm:spPr/>
      <dgm:t>
        <a:bodyPr/>
        <a:lstStyle/>
        <a:p>
          <a:endParaRPr lang="en-US"/>
        </a:p>
      </dgm:t>
    </dgm:pt>
    <dgm:pt modelId="{6F835D3D-3AEE-47A1-B374-40B0A2046FFB}">
      <dgm:prSet phldrT="[Text]" custT="1"/>
      <dgm:spPr/>
      <dgm:t>
        <a:bodyPr/>
        <a:lstStyle/>
        <a:p>
          <a:r>
            <a:rPr lang="en-US" sz="2400" dirty="0" smtClean="0">
              <a:latin typeface="Calibri" panose="020F0502020204030204" pitchFamily="34" charset="0"/>
              <a:cs typeface="Calibri" panose="020F0502020204030204" pitchFamily="34" charset="0"/>
            </a:rPr>
            <a:t>Smart finance for smart buildings</a:t>
          </a:r>
          <a:endParaRPr lang="en-US" sz="2400" dirty="0">
            <a:latin typeface="Calibri" panose="020F0502020204030204" pitchFamily="34" charset="0"/>
            <a:cs typeface="Calibri" panose="020F0502020204030204" pitchFamily="34" charset="0"/>
          </a:endParaRPr>
        </a:p>
      </dgm:t>
    </dgm:pt>
    <dgm:pt modelId="{2492E0DC-686F-4952-9879-F460C772E351}" type="parTrans" cxnId="{F875C859-9E42-447F-9DE5-139963635DE4}">
      <dgm:prSet/>
      <dgm:spPr/>
      <dgm:t>
        <a:bodyPr/>
        <a:lstStyle/>
        <a:p>
          <a:endParaRPr lang="en-US"/>
        </a:p>
      </dgm:t>
    </dgm:pt>
    <dgm:pt modelId="{ABBCA8B7-F3A5-4014-9215-67162B69B8AF}" type="sibTrans" cxnId="{F875C859-9E42-447F-9DE5-139963635DE4}">
      <dgm:prSet/>
      <dgm:spPr/>
      <dgm:t>
        <a:bodyPr/>
        <a:lstStyle/>
        <a:p>
          <a:endParaRPr lang="en-US"/>
        </a:p>
      </dgm:t>
    </dgm:pt>
    <dgm:pt modelId="{32267C66-4926-4DC7-AFCE-C5E805011B40}">
      <dgm:prSet phldrT="[Text]" custT="1"/>
      <dgm:spPr/>
      <dgm:t>
        <a:bodyPr/>
        <a:lstStyle/>
        <a:p>
          <a:r>
            <a:rPr lang="en-US" sz="1800" dirty="0" smtClean="0">
              <a:latin typeface="Calibri" panose="020F0502020204030204" pitchFamily="34" charset="0"/>
              <a:cs typeface="Calibri" panose="020F0502020204030204" pitchFamily="34" charset="0"/>
            </a:rPr>
            <a:t>Smart Readiness Indicator</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(SRI)</a:t>
          </a:r>
          <a:endParaRPr lang="en-US" sz="1800" dirty="0">
            <a:latin typeface="Calibri" panose="020F0502020204030204" pitchFamily="34" charset="0"/>
            <a:cs typeface="Calibri" panose="020F0502020204030204" pitchFamily="34" charset="0"/>
          </a:endParaRPr>
        </a:p>
      </dgm:t>
    </dgm:pt>
    <dgm:pt modelId="{2143B17B-78FD-4B43-8E33-3D8B891B1F6C}" type="parTrans" cxnId="{232D6335-C39B-42D6-AF1C-2A0A71F788EE}">
      <dgm:prSet/>
      <dgm:spPr/>
      <dgm:t>
        <a:bodyPr/>
        <a:lstStyle/>
        <a:p>
          <a:endParaRPr lang="en-US"/>
        </a:p>
      </dgm:t>
    </dgm:pt>
    <dgm:pt modelId="{0669EF5E-3FE2-4BE4-9275-7DA7F2D54CB7}" type="sibTrans" cxnId="{232D6335-C39B-42D6-AF1C-2A0A71F788EE}">
      <dgm:prSet/>
      <dgm:spPr/>
      <dgm:t>
        <a:bodyPr/>
        <a:lstStyle/>
        <a:p>
          <a:endParaRPr lang="en-US"/>
        </a:p>
      </dgm:t>
    </dgm:pt>
    <dgm:pt modelId="{6DE2BFE6-817E-4A3F-B9E4-E07CE8F59E16}" type="pres">
      <dgm:prSet presAssocID="{334371B9-5416-4109-A250-13343BEA3FDE}" presName="Name0" presStyleCnt="0">
        <dgm:presLayoutVars>
          <dgm:chPref val="1"/>
          <dgm:dir/>
          <dgm:animOne val="branch"/>
          <dgm:animLvl val="lvl"/>
          <dgm:resizeHandles/>
        </dgm:presLayoutVars>
      </dgm:prSet>
      <dgm:spPr/>
      <dgm:t>
        <a:bodyPr/>
        <a:lstStyle/>
        <a:p>
          <a:endParaRPr lang="en-US"/>
        </a:p>
      </dgm:t>
    </dgm:pt>
    <dgm:pt modelId="{816E6837-DA9B-482E-9D13-B1D0DBAE9076}" type="pres">
      <dgm:prSet presAssocID="{509F02B7-170C-4EEB-AB37-83783EBEDE9C}" presName="vertOne" presStyleCnt="0"/>
      <dgm:spPr/>
    </dgm:pt>
    <dgm:pt modelId="{351EFD67-5E89-4749-86CF-0489E015D4BE}" type="pres">
      <dgm:prSet presAssocID="{509F02B7-170C-4EEB-AB37-83783EBEDE9C}" presName="txOne" presStyleLbl="node0" presStyleIdx="0" presStyleCnt="3">
        <dgm:presLayoutVars>
          <dgm:chPref val="3"/>
        </dgm:presLayoutVars>
      </dgm:prSet>
      <dgm:spPr/>
      <dgm:t>
        <a:bodyPr/>
        <a:lstStyle/>
        <a:p>
          <a:endParaRPr lang="en-US"/>
        </a:p>
      </dgm:t>
    </dgm:pt>
    <dgm:pt modelId="{1B6619D0-09C3-462D-BF28-CA5999F2B24E}" type="pres">
      <dgm:prSet presAssocID="{509F02B7-170C-4EEB-AB37-83783EBEDE9C}" presName="parTransOne" presStyleCnt="0"/>
      <dgm:spPr/>
    </dgm:pt>
    <dgm:pt modelId="{9C4B9F02-924D-4E97-89FC-2EE8048A2AA9}" type="pres">
      <dgm:prSet presAssocID="{509F02B7-170C-4EEB-AB37-83783EBEDE9C}" presName="horzOne" presStyleCnt="0"/>
      <dgm:spPr/>
    </dgm:pt>
    <dgm:pt modelId="{8CC611DF-24B5-40FE-BE5A-C1D29E333DB8}" type="pres">
      <dgm:prSet presAssocID="{32267C66-4926-4DC7-AFCE-C5E805011B40}" presName="vertTwo" presStyleCnt="0"/>
      <dgm:spPr/>
    </dgm:pt>
    <dgm:pt modelId="{D4E48BD9-9966-470F-8E74-02A9A2A326D9}" type="pres">
      <dgm:prSet presAssocID="{32267C66-4926-4DC7-AFCE-C5E805011B40}" presName="txTwo" presStyleLbl="node2" presStyleIdx="0" presStyleCnt="3">
        <dgm:presLayoutVars>
          <dgm:chPref val="3"/>
        </dgm:presLayoutVars>
      </dgm:prSet>
      <dgm:spPr/>
      <dgm:t>
        <a:bodyPr/>
        <a:lstStyle/>
        <a:p>
          <a:endParaRPr lang="en-US"/>
        </a:p>
      </dgm:t>
    </dgm:pt>
    <dgm:pt modelId="{E74779B2-882C-4EA2-83F1-42852DF6310A}" type="pres">
      <dgm:prSet presAssocID="{32267C66-4926-4DC7-AFCE-C5E805011B40}" presName="horzTwo" presStyleCnt="0"/>
      <dgm:spPr/>
    </dgm:pt>
    <dgm:pt modelId="{EE728538-F278-4032-BFEB-B50BCF1CA7E9}" type="pres">
      <dgm:prSet presAssocID="{A62050F1-F756-40FF-B87E-BE3323DE0F16}" presName="sibSpaceOne" presStyleCnt="0"/>
      <dgm:spPr/>
    </dgm:pt>
    <dgm:pt modelId="{2CD779F3-D0EC-4AF8-A899-298BC7A6CC57}" type="pres">
      <dgm:prSet presAssocID="{0061FB06-E382-4919-A946-BC028F9A574F}" presName="vertOne" presStyleCnt="0"/>
      <dgm:spPr/>
    </dgm:pt>
    <dgm:pt modelId="{1F1858E7-2EAF-496B-ABA3-0D3DA3C178E1}" type="pres">
      <dgm:prSet presAssocID="{0061FB06-E382-4919-A946-BC028F9A574F}" presName="txOne" presStyleLbl="node0" presStyleIdx="1" presStyleCnt="3">
        <dgm:presLayoutVars>
          <dgm:chPref val="3"/>
        </dgm:presLayoutVars>
      </dgm:prSet>
      <dgm:spPr/>
      <dgm:t>
        <a:bodyPr/>
        <a:lstStyle/>
        <a:p>
          <a:endParaRPr lang="en-US"/>
        </a:p>
      </dgm:t>
    </dgm:pt>
    <dgm:pt modelId="{85B16B92-3757-47F6-A067-45CD579F133F}" type="pres">
      <dgm:prSet presAssocID="{0061FB06-E382-4919-A946-BC028F9A574F}" presName="parTransOne" presStyleCnt="0"/>
      <dgm:spPr/>
    </dgm:pt>
    <dgm:pt modelId="{5004DE3B-E8F9-4C79-8CB9-3F1ABC557A5E}" type="pres">
      <dgm:prSet presAssocID="{0061FB06-E382-4919-A946-BC028F9A574F}" presName="horzOne" presStyleCnt="0"/>
      <dgm:spPr/>
    </dgm:pt>
    <dgm:pt modelId="{39D2234E-F843-4400-A0F9-1218FE08CFAE}" type="pres">
      <dgm:prSet presAssocID="{6F835D3D-3AEE-47A1-B374-40B0A2046FFB}" presName="vertTwo" presStyleCnt="0"/>
      <dgm:spPr/>
    </dgm:pt>
    <dgm:pt modelId="{B6F6B750-8AA5-4BEF-8334-E5A826B65248}" type="pres">
      <dgm:prSet presAssocID="{6F835D3D-3AEE-47A1-B374-40B0A2046FFB}" presName="txTwo" presStyleLbl="node2" presStyleIdx="1" presStyleCnt="3">
        <dgm:presLayoutVars>
          <dgm:chPref val="3"/>
        </dgm:presLayoutVars>
      </dgm:prSet>
      <dgm:spPr/>
      <dgm:t>
        <a:bodyPr/>
        <a:lstStyle/>
        <a:p>
          <a:endParaRPr lang="en-US"/>
        </a:p>
      </dgm:t>
    </dgm:pt>
    <dgm:pt modelId="{2B9A2C44-7051-46E2-817C-E3CB674A02AB}" type="pres">
      <dgm:prSet presAssocID="{6F835D3D-3AEE-47A1-B374-40B0A2046FFB}" presName="horzTwo" presStyleCnt="0"/>
      <dgm:spPr/>
    </dgm:pt>
    <dgm:pt modelId="{1605C1EB-5517-42BD-915B-44DADC68B053}" type="pres">
      <dgm:prSet presAssocID="{F50DEFEF-F195-4344-8CF1-01A18B0CE09C}" presName="sibSpaceOne" presStyleCnt="0"/>
      <dgm:spPr/>
    </dgm:pt>
    <dgm:pt modelId="{27E309AD-DC0D-454F-BFBD-BF0AF7996080}" type="pres">
      <dgm:prSet presAssocID="{1EDC6044-E822-4E08-9566-A51D89AC7A88}" presName="vertOne" presStyleCnt="0"/>
      <dgm:spPr/>
    </dgm:pt>
    <dgm:pt modelId="{AA37CA13-D650-4A74-A056-F26F8B55F061}" type="pres">
      <dgm:prSet presAssocID="{1EDC6044-E822-4E08-9566-A51D89AC7A88}" presName="txOne" presStyleLbl="node0" presStyleIdx="2" presStyleCnt="3">
        <dgm:presLayoutVars>
          <dgm:chPref val="3"/>
        </dgm:presLayoutVars>
      </dgm:prSet>
      <dgm:spPr/>
      <dgm:t>
        <a:bodyPr/>
        <a:lstStyle/>
        <a:p>
          <a:endParaRPr lang="en-US"/>
        </a:p>
      </dgm:t>
    </dgm:pt>
    <dgm:pt modelId="{43093FB3-AD65-4964-8246-A4655A04A830}" type="pres">
      <dgm:prSet presAssocID="{1EDC6044-E822-4E08-9566-A51D89AC7A88}" presName="parTransOne" presStyleCnt="0"/>
      <dgm:spPr/>
    </dgm:pt>
    <dgm:pt modelId="{DB2C9D79-20AE-49E9-9F3E-91422C594E91}" type="pres">
      <dgm:prSet presAssocID="{1EDC6044-E822-4E08-9566-A51D89AC7A88}" presName="horzOne" presStyleCnt="0"/>
      <dgm:spPr/>
    </dgm:pt>
    <dgm:pt modelId="{858DFB57-A87B-494D-9B15-E125BE900088}" type="pres">
      <dgm:prSet presAssocID="{213BA2A7-FE4A-4334-9D66-CB9A61E83DCF}" presName="vertTwo" presStyleCnt="0"/>
      <dgm:spPr/>
    </dgm:pt>
    <dgm:pt modelId="{042D0A09-F408-492F-97F0-37BFCE538827}" type="pres">
      <dgm:prSet presAssocID="{213BA2A7-FE4A-4334-9D66-CB9A61E83DCF}" presName="txTwo" presStyleLbl="node2" presStyleIdx="2" presStyleCnt="3">
        <dgm:presLayoutVars>
          <dgm:chPref val="3"/>
        </dgm:presLayoutVars>
      </dgm:prSet>
      <dgm:spPr/>
      <dgm:t>
        <a:bodyPr/>
        <a:lstStyle/>
        <a:p>
          <a:endParaRPr lang="en-US"/>
        </a:p>
      </dgm:t>
    </dgm:pt>
    <dgm:pt modelId="{6A641BB1-E483-4BCD-A9B4-EC19E2A747F2}" type="pres">
      <dgm:prSet presAssocID="{213BA2A7-FE4A-4334-9D66-CB9A61E83DCF}" presName="horzTwo" presStyleCnt="0"/>
      <dgm:spPr/>
    </dgm:pt>
  </dgm:ptLst>
  <dgm:cxnLst>
    <dgm:cxn modelId="{B6A8C53C-3767-4A33-9BB3-654DBEFDE62C}" type="presOf" srcId="{32267C66-4926-4DC7-AFCE-C5E805011B40}" destId="{D4E48BD9-9966-470F-8E74-02A9A2A326D9}" srcOrd="0" destOrd="0" presId="urn:microsoft.com/office/officeart/2005/8/layout/hierarchy4"/>
    <dgm:cxn modelId="{36F46609-2618-4A8F-8831-01F45B10E4ED}" srcId="{334371B9-5416-4109-A250-13343BEA3FDE}" destId="{509F02B7-170C-4EEB-AB37-83783EBEDE9C}" srcOrd="0" destOrd="0" parTransId="{BCE71908-E125-4D87-9876-D6E435C8A597}" sibTransId="{A62050F1-F756-40FF-B87E-BE3323DE0F16}"/>
    <dgm:cxn modelId="{501A22B4-F598-4161-8400-57FFF9C11664}" type="presOf" srcId="{509F02B7-170C-4EEB-AB37-83783EBEDE9C}" destId="{351EFD67-5E89-4749-86CF-0489E015D4BE}" srcOrd="0" destOrd="0" presId="urn:microsoft.com/office/officeart/2005/8/layout/hierarchy4"/>
    <dgm:cxn modelId="{FDEF4CC3-606C-4AB7-828A-A60CFC384033}" type="presOf" srcId="{6F835D3D-3AEE-47A1-B374-40B0A2046FFB}" destId="{B6F6B750-8AA5-4BEF-8334-E5A826B65248}" srcOrd="0" destOrd="0" presId="urn:microsoft.com/office/officeart/2005/8/layout/hierarchy4"/>
    <dgm:cxn modelId="{E6B7ED80-FF6E-45C8-98F5-73B0B22D969E}" srcId="{334371B9-5416-4109-A250-13343BEA3FDE}" destId="{0061FB06-E382-4919-A946-BC028F9A574F}" srcOrd="1" destOrd="0" parTransId="{DF44177A-A8ED-474B-8CF2-AD4479A6ADAE}" sibTransId="{F50DEFEF-F195-4344-8CF1-01A18B0CE09C}"/>
    <dgm:cxn modelId="{DBBCB5FE-68F7-46A3-857D-2EE58DBB358B}" type="presOf" srcId="{0061FB06-E382-4919-A946-BC028F9A574F}" destId="{1F1858E7-2EAF-496B-ABA3-0D3DA3C178E1}" srcOrd="0" destOrd="0" presId="urn:microsoft.com/office/officeart/2005/8/layout/hierarchy4"/>
    <dgm:cxn modelId="{232D6335-C39B-42D6-AF1C-2A0A71F788EE}" srcId="{509F02B7-170C-4EEB-AB37-83783EBEDE9C}" destId="{32267C66-4926-4DC7-AFCE-C5E805011B40}" srcOrd="0" destOrd="0" parTransId="{2143B17B-78FD-4B43-8E33-3D8B891B1F6C}" sibTransId="{0669EF5E-3FE2-4BE4-9275-7DA7F2D54CB7}"/>
    <dgm:cxn modelId="{64A14C42-5B11-41E7-91E9-9A2501FC15CD}" type="presOf" srcId="{213BA2A7-FE4A-4334-9D66-CB9A61E83DCF}" destId="{042D0A09-F408-492F-97F0-37BFCE538827}" srcOrd="0" destOrd="0" presId="urn:microsoft.com/office/officeart/2005/8/layout/hierarchy4"/>
    <dgm:cxn modelId="{F875C859-9E42-447F-9DE5-139963635DE4}" srcId="{0061FB06-E382-4919-A946-BC028F9A574F}" destId="{6F835D3D-3AEE-47A1-B374-40B0A2046FFB}" srcOrd="0" destOrd="0" parTransId="{2492E0DC-686F-4952-9879-F460C772E351}" sibTransId="{ABBCA8B7-F3A5-4014-9215-67162B69B8AF}"/>
    <dgm:cxn modelId="{14AAC49C-19C9-4257-81B4-4E7E9860D867}" type="presOf" srcId="{1EDC6044-E822-4E08-9566-A51D89AC7A88}" destId="{AA37CA13-D650-4A74-A056-F26F8B55F061}" srcOrd="0" destOrd="0" presId="urn:microsoft.com/office/officeart/2005/8/layout/hierarchy4"/>
    <dgm:cxn modelId="{2268069A-6096-417B-801E-CFB6026CE945}" srcId="{334371B9-5416-4109-A250-13343BEA3FDE}" destId="{1EDC6044-E822-4E08-9566-A51D89AC7A88}" srcOrd="2" destOrd="0" parTransId="{01E1706F-1C9C-4D16-9D90-1E93621400F8}" sibTransId="{D7843D2A-968D-4350-801B-2752B4CD3C90}"/>
    <dgm:cxn modelId="{B467A60C-ADCF-4FD2-BD5B-E26273D94B60}" type="presOf" srcId="{334371B9-5416-4109-A250-13343BEA3FDE}" destId="{6DE2BFE6-817E-4A3F-B9E4-E07CE8F59E16}" srcOrd="0" destOrd="0" presId="urn:microsoft.com/office/officeart/2005/8/layout/hierarchy4"/>
    <dgm:cxn modelId="{D15D9071-4C6B-4D0A-B173-E49F4AB7B7AF}" srcId="{1EDC6044-E822-4E08-9566-A51D89AC7A88}" destId="{213BA2A7-FE4A-4334-9D66-CB9A61E83DCF}" srcOrd="0" destOrd="0" parTransId="{FC7BAB5F-8B4E-49D1-A44E-AD66AE965E42}" sibTransId="{6D83245D-A6CB-4AD0-921E-EEC1D771F76A}"/>
    <dgm:cxn modelId="{200BAE21-15F3-406A-AB15-DB2ADB1925B6}" type="presParOf" srcId="{6DE2BFE6-817E-4A3F-B9E4-E07CE8F59E16}" destId="{816E6837-DA9B-482E-9D13-B1D0DBAE9076}" srcOrd="0" destOrd="0" presId="urn:microsoft.com/office/officeart/2005/8/layout/hierarchy4"/>
    <dgm:cxn modelId="{DAE2CACB-2496-4BE5-A8BA-744126F6DD9D}" type="presParOf" srcId="{816E6837-DA9B-482E-9D13-B1D0DBAE9076}" destId="{351EFD67-5E89-4749-86CF-0489E015D4BE}" srcOrd="0" destOrd="0" presId="urn:microsoft.com/office/officeart/2005/8/layout/hierarchy4"/>
    <dgm:cxn modelId="{F49C2CB6-294C-42FC-AB7F-752A380A1D7E}" type="presParOf" srcId="{816E6837-DA9B-482E-9D13-B1D0DBAE9076}" destId="{1B6619D0-09C3-462D-BF28-CA5999F2B24E}" srcOrd="1" destOrd="0" presId="urn:microsoft.com/office/officeart/2005/8/layout/hierarchy4"/>
    <dgm:cxn modelId="{01CDAA11-CB8E-4585-B879-59EBCE61906A}" type="presParOf" srcId="{816E6837-DA9B-482E-9D13-B1D0DBAE9076}" destId="{9C4B9F02-924D-4E97-89FC-2EE8048A2AA9}" srcOrd="2" destOrd="0" presId="urn:microsoft.com/office/officeart/2005/8/layout/hierarchy4"/>
    <dgm:cxn modelId="{7231D411-D681-45E1-909F-9B8DF52700D2}" type="presParOf" srcId="{9C4B9F02-924D-4E97-89FC-2EE8048A2AA9}" destId="{8CC611DF-24B5-40FE-BE5A-C1D29E333DB8}" srcOrd="0" destOrd="0" presId="urn:microsoft.com/office/officeart/2005/8/layout/hierarchy4"/>
    <dgm:cxn modelId="{CF4FCF90-10AC-43BE-B8E0-7F624F299BFA}" type="presParOf" srcId="{8CC611DF-24B5-40FE-BE5A-C1D29E333DB8}" destId="{D4E48BD9-9966-470F-8E74-02A9A2A326D9}" srcOrd="0" destOrd="0" presId="urn:microsoft.com/office/officeart/2005/8/layout/hierarchy4"/>
    <dgm:cxn modelId="{F7BA094B-74A7-441D-B239-57554526130E}" type="presParOf" srcId="{8CC611DF-24B5-40FE-BE5A-C1D29E333DB8}" destId="{E74779B2-882C-4EA2-83F1-42852DF6310A}" srcOrd="1" destOrd="0" presId="urn:microsoft.com/office/officeart/2005/8/layout/hierarchy4"/>
    <dgm:cxn modelId="{CA0DBA88-8708-4468-B4FB-E019B91AA274}" type="presParOf" srcId="{6DE2BFE6-817E-4A3F-B9E4-E07CE8F59E16}" destId="{EE728538-F278-4032-BFEB-B50BCF1CA7E9}" srcOrd="1" destOrd="0" presId="urn:microsoft.com/office/officeart/2005/8/layout/hierarchy4"/>
    <dgm:cxn modelId="{6BD355AD-DD10-46DB-8678-0D9F6802167C}" type="presParOf" srcId="{6DE2BFE6-817E-4A3F-B9E4-E07CE8F59E16}" destId="{2CD779F3-D0EC-4AF8-A899-298BC7A6CC57}" srcOrd="2" destOrd="0" presId="urn:microsoft.com/office/officeart/2005/8/layout/hierarchy4"/>
    <dgm:cxn modelId="{B1AED4B5-151F-40BD-BC91-11FF3F477C91}" type="presParOf" srcId="{2CD779F3-D0EC-4AF8-A899-298BC7A6CC57}" destId="{1F1858E7-2EAF-496B-ABA3-0D3DA3C178E1}" srcOrd="0" destOrd="0" presId="urn:microsoft.com/office/officeart/2005/8/layout/hierarchy4"/>
    <dgm:cxn modelId="{FCFFC3A8-4FDF-41AC-A480-D643F4B4A679}" type="presParOf" srcId="{2CD779F3-D0EC-4AF8-A899-298BC7A6CC57}" destId="{85B16B92-3757-47F6-A067-45CD579F133F}" srcOrd="1" destOrd="0" presId="urn:microsoft.com/office/officeart/2005/8/layout/hierarchy4"/>
    <dgm:cxn modelId="{6BE84CBA-BA70-4CD6-AFA3-418CB1CA431A}" type="presParOf" srcId="{2CD779F3-D0EC-4AF8-A899-298BC7A6CC57}" destId="{5004DE3B-E8F9-4C79-8CB9-3F1ABC557A5E}" srcOrd="2" destOrd="0" presId="urn:microsoft.com/office/officeart/2005/8/layout/hierarchy4"/>
    <dgm:cxn modelId="{18E90F94-8B88-4746-85F5-1F779DB1386F}" type="presParOf" srcId="{5004DE3B-E8F9-4C79-8CB9-3F1ABC557A5E}" destId="{39D2234E-F843-4400-A0F9-1218FE08CFAE}" srcOrd="0" destOrd="0" presId="urn:microsoft.com/office/officeart/2005/8/layout/hierarchy4"/>
    <dgm:cxn modelId="{1C236C44-FA7E-451F-AEDB-42D95B95F000}" type="presParOf" srcId="{39D2234E-F843-4400-A0F9-1218FE08CFAE}" destId="{B6F6B750-8AA5-4BEF-8334-E5A826B65248}" srcOrd="0" destOrd="0" presId="urn:microsoft.com/office/officeart/2005/8/layout/hierarchy4"/>
    <dgm:cxn modelId="{958FCE58-1E90-4B6B-8AF5-034F9652D5E1}" type="presParOf" srcId="{39D2234E-F843-4400-A0F9-1218FE08CFAE}" destId="{2B9A2C44-7051-46E2-817C-E3CB674A02AB}" srcOrd="1" destOrd="0" presId="urn:microsoft.com/office/officeart/2005/8/layout/hierarchy4"/>
    <dgm:cxn modelId="{A75FE035-90A0-4BD6-AD8D-5E2304EEF113}" type="presParOf" srcId="{6DE2BFE6-817E-4A3F-B9E4-E07CE8F59E16}" destId="{1605C1EB-5517-42BD-915B-44DADC68B053}" srcOrd="3" destOrd="0" presId="urn:microsoft.com/office/officeart/2005/8/layout/hierarchy4"/>
    <dgm:cxn modelId="{D6A7D083-D465-434C-B0A1-121D0E199E1B}" type="presParOf" srcId="{6DE2BFE6-817E-4A3F-B9E4-E07CE8F59E16}" destId="{27E309AD-DC0D-454F-BFBD-BF0AF7996080}" srcOrd="4" destOrd="0" presId="urn:microsoft.com/office/officeart/2005/8/layout/hierarchy4"/>
    <dgm:cxn modelId="{245B7E15-9F34-42EE-B1FE-21C54BE65E72}" type="presParOf" srcId="{27E309AD-DC0D-454F-BFBD-BF0AF7996080}" destId="{AA37CA13-D650-4A74-A056-F26F8B55F061}" srcOrd="0" destOrd="0" presId="urn:microsoft.com/office/officeart/2005/8/layout/hierarchy4"/>
    <dgm:cxn modelId="{3F225DD3-54E4-4AD5-91D9-ADE12EC8B57E}" type="presParOf" srcId="{27E309AD-DC0D-454F-BFBD-BF0AF7996080}" destId="{43093FB3-AD65-4964-8246-A4655A04A830}" srcOrd="1" destOrd="0" presId="urn:microsoft.com/office/officeart/2005/8/layout/hierarchy4"/>
    <dgm:cxn modelId="{B8A44F7B-6E08-4199-A627-4FF9ECFB19AF}" type="presParOf" srcId="{27E309AD-DC0D-454F-BFBD-BF0AF7996080}" destId="{DB2C9D79-20AE-49E9-9F3E-91422C594E91}" srcOrd="2" destOrd="0" presId="urn:microsoft.com/office/officeart/2005/8/layout/hierarchy4"/>
    <dgm:cxn modelId="{5D189307-2088-4859-91CB-877025E21218}" type="presParOf" srcId="{DB2C9D79-20AE-49E9-9F3E-91422C594E91}" destId="{858DFB57-A87B-494D-9B15-E125BE900088}" srcOrd="0" destOrd="0" presId="urn:microsoft.com/office/officeart/2005/8/layout/hierarchy4"/>
    <dgm:cxn modelId="{3B2337CA-7B8F-4D34-B53B-EDDFD663A5CF}" type="presParOf" srcId="{858DFB57-A87B-494D-9B15-E125BE900088}" destId="{042D0A09-F408-492F-97F0-37BFCE538827}" srcOrd="0" destOrd="0" presId="urn:microsoft.com/office/officeart/2005/8/layout/hierarchy4"/>
    <dgm:cxn modelId="{A58AAD6A-CC4D-45CA-B512-9FF5744CC48F}" type="presParOf" srcId="{858DFB57-A87B-494D-9B15-E125BE900088}" destId="{6A641BB1-E483-4BCD-A9B4-EC19E2A747F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371B9-5416-4109-A250-13343BEA3F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509F02B7-170C-4EEB-AB37-83783EBEDE9C}">
      <dgm:prSet phldrT="[Text]" custT="1"/>
      <dgm:spPr/>
      <dgm:t>
        <a:bodyPr/>
        <a:lstStyle/>
        <a:p>
          <a:r>
            <a:rPr lang="en-US" sz="2000" dirty="0" smtClean="0"/>
            <a:t>Blueprint for Sectoral cooperation on skills</a:t>
          </a:r>
          <a:endParaRPr lang="en-US" sz="2000" dirty="0"/>
        </a:p>
      </dgm:t>
    </dgm:pt>
    <dgm:pt modelId="{BCE71908-E125-4D87-9876-D6E435C8A597}" type="parTrans" cxnId="{36F46609-2618-4A8F-8831-01F45B10E4ED}">
      <dgm:prSet/>
      <dgm:spPr/>
      <dgm:t>
        <a:bodyPr/>
        <a:lstStyle/>
        <a:p>
          <a:endParaRPr lang="en-US"/>
        </a:p>
      </dgm:t>
    </dgm:pt>
    <dgm:pt modelId="{A62050F1-F756-40FF-B87E-BE3323DE0F16}" type="sibTrans" cxnId="{36F46609-2618-4A8F-8831-01F45B10E4ED}">
      <dgm:prSet/>
      <dgm:spPr/>
      <dgm:t>
        <a:bodyPr/>
        <a:lstStyle/>
        <a:p>
          <a:endParaRPr lang="en-US"/>
        </a:p>
      </dgm:t>
    </dgm:pt>
    <dgm:pt modelId="{1EDC6044-E822-4E08-9566-A51D89AC7A88}">
      <dgm:prSet phldrT="[Text]" custT="1"/>
      <dgm:spPr/>
      <dgm:t>
        <a:bodyPr/>
        <a:lstStyle/>
        <a:p>
          <a:r>
            <a:rPr lang="en-US" sz="1800" dirty="0" smtClean="0"/>
            <a:t>Apprenticeship pledges </a:t>
          </a:r>
          <a:endParaRPr lang="en-US" sz="1800" dirty="0"/>
        </a:p>
      </dgm:t>
    </dgm:pt>
    <dgm:pt modelId="{01E1706F-1C9C-4D16-9D90-1E93621400F8}" type="parTrans" cxnId="{2268069A-6096-417B-801E-CFB6026CE945}">
      <dgm:prSet/>
      <dgm:spPr/>
      <dgm:t>
        <a:bodyPr/>
        <a:lstStyle/>
        <a:p>
          <a:endParaRPr lang="en-US"/>
        </a:p>
      </dgm:t>
    </dgm:pt>
    <dgm:pt modelId="{D7843D2A-968D-4350-801B-2752B4CD3C90}" type="sibTrans" cxnId="{2268069A-6096-417B-801E-CFB6026CE945}">
      <dgm:prSet/>
      <dgm:spPr/>
      <dgm:t>
        <a:bodyPr/>
        <a:lstStyle/>
        <a:p>
          <a:endParaRPr lang="en-US"/>
        </a:p>
      </dgm:t>
    </dgm:pt>
    <dgm:pt modelId="{0061FB06-E382-4919-A946-BC028F9A574F}">
      <dgm:prSet phldrT="[Text]" custT="1"/>
      <dgm:spPr/>
      <dgm:t>
        <a:bodyPr/>
        <a:lstStyle/>
        <a:p>
          <a:r>
            <a:rPr lang="en-US" sz="2400" dirty="0" smtClean="0"/>
            <a:t>Built up skills</a:t>
          </a:r>
          <a:endParaRPr lang="en-US" sz="2400" dirty="0"/>
        </a:p>
      </dgm:t>
    </dgm:pt>
    <dgm:pt modelId="{DF44177A-A8ED-474B-8CF2-AD4479A6ADAE}" type="parTrans" cxnId="{E6B7ED80-FF6E-45C8-98F5-73B0B22D969E}">
      <dgm:prSet/>
      <dgm:spPr/>
      <dgm:t>
        <a:bodyPr/>
        <a:lstStyle/>
        <a:p>
          <a:endParaRPr lang="en-US"/>
        </a:p>
      </dgm:t>
    </dgm:pt>
    <dgm:pt modelId="{F50DEFEF-F195-4344-8CF1-01A18B0CE09C}" type="sibTrans" cxnId="{E6B7ED80-FF6E-45C8-98F5-73B0B22D969E}">
      <dgm:prSet/>
      <dgm:spPr/>
      <dgm:t>
        <a:bodyPr/>
        <a:lstStyle/>
        <a:p>
          <a:endParaRPr lang="en-US"/>
        </a:p>
      </dgm:t>
    </dgm:pt>
    <dgm:pt modelId="{32267C66-4926-4DC7-AFCE-C5E805011B40}">
      <dgm:prSet phldrT="[Text]" custT="1"/>
      <dgm:spPr/>
      <dgm:t>
        <a:bodyPr/>
        <a:lstStyle/>
        <a:p>
          <a:r>
            <a:rPr lang="en-US" sz="2000" dirty="0" smtClean="0"/>
            <a:t>Blueprint for Operational Health and Safety</a:t>
          </a:r>
          <a:endParaRPr lang="en-US" sz="2000" dirty="0"/>
        </a:p>
      </dgm:t>
    </dgm:pt>
    <dgm:pt modelId="{2143B17B-78FD-4B43-8E33-3D8B891B1F6C}" type="parTrans" cxnId="{232D6335-C39B-42D6-AF1C-2A0A71F788EE}">
      <dgm:prSet/>
      <dgm:spPr/>
      <dgm:t>
        <a:bodyPr/>
        <a:lstStyle/>
        <a:p>
          <a:endParaRPr lang="en-US"/>
        </a:p>
      </dgm:t>
    </dgm:pt>
    <dgm:pt modelId="{0669EF5E-3FE2-4BE4-9275-7DA7F2D54CB7}" type="sibTrans" cxnId="{232D6335-C39B-42D6-AF1C-2A0A71F788EE}">
      <dgm:prSet/>
      <dgm:spPr/>
      <dgm:t>
        <a:bodyPr/>
        <a:lstStyle/>
        <a:p>
          <a:endParaRPr lang="en-US"/>
        </a:p>
      </dgm:t>
    </dgm:pt>
    <dgm:pt modelId="{6DE2BFE6-817E-4A3F-B9E4-E07CE8F59E16}" type="pres">
      <dgm:prSet presAssocID="{334371B9-5416-4109-A250-13343BEA3FDE}" presName="Name0" presStyleCnt="0">
        <dgm:presLayoutVars>
          <dgm:chPref val="1"/>
          <dgm:dir/>
          <dgm:animOne val="branch"/>
          <dgm:animLvl val="lvl"/>
          <dgm:resizeHandles/>
        </dgm:presLayoutVars>
      </dgm:prSet>
      <dgm:spPr/>
      <dgm:t>
        <a:bodyPr/>
        <a:lstStyle/>
        <a:p>
          <a:endParaRPr lang="en-US"/>
        </a:p>
      </dgm:t>
    </dgm:pt>
    <dgm:pt modelId="{816E6837-DA9B-482E-9D13-B1D0DBAE9076}" type="pres">
      <dgm:prSet presAssocID="{509F02B7-170C-4EEB-AB37-83783EBEDE9C}" presName="vertOne" presStyleCnt="0"/>
      <dgm:spPr/>
    </dgm:pt>
    <dgm:pt modelId="{351EFD67-5E89-4749-86CF-0489E015D4BE}" type="pres">
      <dgm:prSet presAssocID="{509F02B7-170C-4EEB-AB37-83783EBEDE9C}" presName="txOne" presStyleLbl="node0" presStyleIdx="0" presStyleCnt="2">
        <dgm:presLayoutVars>
          <dgm:chPref val="3"/>
        </dgm:presLayoutVars>
      </dgm:prSet>
      <dgm:spPr/>
      <dgm:t>
        <a:bodyPr/>
        <a:lstStyle/>
        <a:p>
          <a:endParaRPr lang="en-US"/>
        </a:p>
      </dgm:t>
    </dgm:pt>
    <dgm:pt modelId="{1B6619D0-09C3-462D-BF28-CA5999F2B24E}" type="pres">
      <dgm:prSet presAssocID="{509F02B7-170C-4EEB-AB37-83783EBEDE9C}" presName="parTransOne" presStyleCnt="0"/>
      <dgm:spPr/>
    </dgm:pt>
    <dgm:pt modelId="{9C4B9F02-924D-4E97-89FC-2EE8048A2AA9}" type="pres">
      <dgm:prSet presAssocID="{509F02B7-170C-4EEB-AB37-83783EBEDE9C}" presName="horzOne" presStyleCnt="0"/>
      <dgm:spPr/>
    </dgm:pt>
    <dgm:pt modelId="{8CC611DF-24B5-40FE-BE5A-C1D29E333DB8}" type="pres">
      <dgm:prSet presAssocID="{32267C66-4926-4DC7-AFCE-C5E805011B40}" presName="vertTwo" presStyleCnt="0"/>
      <dgm:spPr/>
    </dgm:pt>
    <dgm:pt modelId="{D4E48BD9-9966-470F-8E74-02A9A2A326D9}" type="pres">
      <dgm:prSet presAssocID="{32267C66-4926-4DC7-AFCE-C5E805011B40}" presName="txTwo" presStyleLbl="node2" presStyleIdx="0" presStyleCnt="2">
        <dgm:presLayoutVars>
          <dgm:chPref val="3"/>
        </dgm:presLayoutVars>
      </dgm:prSet>
      <dgm:spPr/>
      <dgm:t>
        <a:bodyPr/>
        <a:lstStyle/>
        <a:p>
          <a:endParaRPr lang="en-US"/>
        </a:p>
      </dgm:t>
    </dgm:pt>
    <dgm:pt modelId="{E74779B2-882C-4EA2-83F1-42852DF6310A}" type="pres">
      <dgm:prSet presAssocID="{32267C66-4926-4DC7-AFCE-C5E805011B40}" presName="horzTwo" presStyleCnt="0"/>
      <dgm:spPr/>
    </dgm:pt>
    <dgm:pt modelId="{EE728538-F278-4032-BFEB-B50BCF1CA7E9}" type="pres">
      <dgm:prSet presAssocID="{A62050F1-F756-40FF-B87E-BE3323DE0F16}" presName="sibSpaceOne" presStyleCnt="0"/>
      <dgm:spPr/>
    </dgm:pt>
    <dgm:pt modelId="{2CD779F3-D0EC-4AF8-A899-298BC7A6CC57}" type="pres">
      <dgm:prSet presAssocID="{0061FB06-E382-4919-A946-BC028F9A574F}" presName="vertOne" presStyleCnt="0"/>
      <dgm:spPr/>
    </dgm:pt>
    <dgm:pt modelId="{1F1858E7-2EAF-496B-ABA3-0D3DA3C178E1}" type="pres">
      <dgm:prSet presAssocID="{0061FB06-E382-4919-A946-BC028F9A574F}" presName="txOne" presStyleLbl="node0" presStyleIdx="1" presStyleCnt="2">
        <dgm:presLayoutVars>
          <dgm:chPref val="3"/>
        </dgm:presLayoutVars>
      </dgm:prSet>
      <dgm:spPr/>
      <dgm:t>
        <a:bodyPr/>
        <a:lstStyle/>
        <a:p>
          <a:endParaRPr lang="en-US"/>
        </a:p>
      </dgm:t>
    </dgm:pt>
    <dgm:pt modelId="{85B16B92-3757-47F6-A067-45CD579F133F}" type="pres">
      <dgm:prSet presAssocID="{0061FB06-E382-4919-A946-BC028F9A574F}" presName="parTransOne" presStyleCnt="0"/>
      <dgm:spPr/>
    </dgm:pt>
    <dgm:pt modelId="{5004DE3B-E8F9-4C79-8CB9-3F1ABC557A5E}" type="pres">
      <dgm:prSet presAssocID="{0061FB06-E382-4919-A946-BC028F9A574F}" presName="horzOne" presStyleCnt="0"/>
      <dgm:spPr/>
    </dgm:pt>
    <dgm:pt modelId="{4D5B6444-328E-462A-9E00-DC32B1F59119}" type="pres">
      <dgm:prSet presAssocID="{1EDC6044-E822-4E08-9566-A51D89AC7A88}" presName="vertTwo" presStyleCnt="0"/>
      <dgm:spPr/>
    </dgm:pt>
    <dgm:pt modelId="{8F2A16C5-15DE-4E74-82F4-A73E4034A217}" type="pres">
      <dgm:prSet presAssocID="{1EDC6044-E822-4E08-9566-A51D89AC7A88}" presName="txTwo" presStyleLbl="node2" presStyleIdx="1" presStyleCnt="2">
        <dgm:presLayoutVars>
          <dgm:chPref val="3"/>
        </dgm:presLayoutVars>
      </dgm:prSet>
      <dgm:spPr/>
      <dgm:t>
        <a:bodyPr/>
        <a:lstStyle/>
        <a:p>
          <a:endParaRPr lang="en-US"/>
        </a:p>
      </dgm:t>
    </dgm:pt>
    <dgm:pt modelId="{427CEF7E-8BE5-4FE3-8FC5-0A8DCD798E74}" type="pres">
      <dgm:prSet presAssocID="{1EDC6044-E822-4E08-9566-A51D89AC7A88}" presName="horzTwo" presStyleCnt="0"/>
      <dgm:spPr/>
    </dgm:pt>
  </dgm:ptLst>
  <dgm:cxnLst>
    <dgm:cxn modelId="{B6A8C53C-3767-4A33-9BB3-654DBEFDE62C}" type="presOf" srcId="{32267C66-4926-4DC7-AFCE-C5E805011B40}" destId="{D4E48BD9-9966-470F-8E74-02A9A2A326D9}" srcOrd="0" destOrd="0" presId="urn:microsoft.com/office/officeart/2005/8/layout/hierarchy4"/>
    <dgm:cxn modelId="{36F46609-2618-4A8F-8831-01F45B10E4ED}" srcId="{334371B9-5416-4109-A250-13343BEA3FDE}" destId="{509F02B7-170C-4EEB-AB37-83783EBEDE9C}" srcOrd="0" destOrd="0" parTransId="{BCE71908-E125-4D87-9876-D6E435C8A597}" sibTransId="{A62050F1-F756-40FF-B87E-BE3323DE0F16}"/>
    <dgm:cxn modelId="{501A22B4-F598-4161-8400-57FFF9C11664}" type="presOf" srcId="{509F02B7-170C-4EEB-AB37-83783EBEDE9C}" destId="{351EFD67-5E89-4749-86CF-0489E015D4BE}" srcOrd="0" destOrd="0" presId="urn:microsoft.com/office/officeart/2005/8/layout/hierarchy4"/>
    <dgm:cxn modelId="{E6B7ED80-FF6E-45C8-98F5-73B0B22D969E}" srcId="{334371B9-5416-4109-A250-13343BEA3FDE}" destId="{0061FB06-E382-4919-A946-BC028F9A574F}" srcOrd="1" destOrd="0" parTransId="{DF44177A-A8ED-474B-8CF2-AD4479A6ADAE}" sibTransId="{F50DEFEF-F195-4344-8CF1-01A18B0CE09C}"/>
    <dgm:cxn modelId="{DBBCB5FE-68F7-46A3-857D-2EE58DBB358B}" type="presOf" srcId="{0061FB06-E382-4919-A946-BC028F9A574F}" destId="{1F1858E7-2EAF-496B-ABA3-0D3DA3C178E1}" srcOrd="0" destOrd="0" presId="urn:microsoft.com/office/officeart/2005/8/layout/hierarchy4"/>
    <dgm:cxn modelId="{232D6335-C39B-42D6-AF1C-2A0A71F788EE}" srcId="{509F02B7-170C-4EEB-AB37-83783EBEDE9C}" destId="{32267C66-4926-4DC7-AFCE-C5E805011B40}" srcOrd="0" destOrd="0" parTransId="{2143B17B-78FD-4B43-8E33-3D8B891B1F6C}" sibTransId="{0669EF5E-3FE2-4BE4-9275-7DA7F2D54CB7}"/>
    <dgm:cxn modelId="{8C79A420-2FB8-45E9-8594-C49E975BBB7C}" type="presOf" srcId="{1EDC6044-E822-4E08-9566-A51D89AC7A88}" destId="{8F2A16C5-15DE-4E74-82F4-A73E4034A217}" srcOrd="0" destOrd="0" presId="urn:microsoft.com/office/officeart/2005/8/layout/hierarchy4"/>
    <dgm:cxn modelId="{2268069A-6096-417B-801E-CFB6026CE945}" srcId="{0061FB06-E382-4919-A946-BC028F9A574F}" destId="{1EDC6044-E822-4E08-9566-A51D89AC7A88}" srcOrd="0" destOrd="0" parTransId="{01E1706F-1C9C-4D16-9D90-1E93621400F8}" sibTransId="{D7843D2A-968D-4350-801B-2752B4CD3C90}"/>
    <dgm:cxn modelId="{B467A60C-ADCF-4FD2-BD5B-E26273D94B60}" type="presOf" srcId="{334371B9-5416-4109-A250-13343BEA3FDE}" destId="{6DE2BFE6-817E-4A3F-B9E4-E07CE8F59E16}" srcOrd="0" destOrd="0" presId="urn:microsoft.com/office/officeart/2005/8/layout/hierarchy4"/>
    <dgm:cxn modelId="{200BAE21-15F3-406A-AB15-DB2ADB1925B6}" type="presParOf" srcId="{6DE2BFE6-817E-4A3F-B9E4-E07CE8F59E16}" destId="{816E6837-DA9B-482E-9D13-B1D0DBAE9076}" srcOrd="0" destOrd="0" presId="urn:microsoft.com/office/officeart/2005/8/layout/hierarchy4"/>
    <dgm:cxn modelId="{DAE2CACB-2496-4BE5-A8BA-744126F6DD9D}" type="presParOf" srcId="{816E6837-DA9B-482E-9D13-B1D0DBAE9076}" destId="{351EFD67-5E89-4749-86CF-0489E015D4BE}" srcOrd="0" destOrd="0" presId="urn:microsoft.com/office/officeart/2005/8/layout/hierarchy4"/>
    <dgm:cxn modelId="{F49C2CB6-294C-42FC-AB7F-752A380A1D7E}" type="presParOf" srcId="{816E6837-DA9B-482E-9D13-B1D0DBAE9076}" destId="{1B6619D0-09C3-462D-BF28-CA5999F2B24E}" srcOrd="1" destOrd="0" presId="urn:microsoft.com/office/officeart/2005/8/layout/hierarchy4"/>
    <dgm:cxn modelId="{01CDAA11-CB8E-4585-B879-59EBCE61906A}" type="presParOf" srcId="{816E6837-DA9B-482E-9D13-B1D0DBAE9076}" destId="{9C4B9F02-924D-4E97-89FC-2EE8048A2AA9}" srcOrd="2" destOrd="0" presId="urn:microsoft.com/office/officeart/2005/8/layout/hierarchy4"/>
    <dgm:cxn modelId="{7231D411-D681-45E1-909F-9B8DF52700D2}" type="presParOf" srcId="{9C4B9F02-924D-4E97-89FC-2EE8048A2AA9}" destId="{8CC611DF-24B5-40FE-BE5A-C1D29E333DB8}" srcOrd="0" destOrd="0" presId="urn:microsoft.com/office/officeart/2005/8/layout/hierarchy4"/>
    <dgm:cxn modelId="{CF4FCF90-10AC-43BE-B8E0-7F624F299BFA}" type="presParOf" srcId="{8CC611DF-24B5-40FE-BE5A-C1D29E333DB8}" destId="{D4E48BD9-9966-470F-8E74-02A9A2A326D9}" srcOrd="0" destOrd="0" presId="urn:microsoft.com/office/officeart/2005/8/layout/hierarchy4"/>
    <dgm:cxn modelId="{F7BA094B-74A7-441D-B239-57554526130E}" type="presParOf" srcId="{8CC611DF-24B5-40FE-BE5A-C1D29E333DB8}" destId="{E74779B2-882C-4EA2-83F1-42852DF6310A}" srcOrd="1" destOrd="0" presId="urn:microsoft.com/office/officeart/2005/8/layout/hierarchy4"/>
    <dgm:cxn modelId="{CA0DBA88-8708-4468-B4FB-E019B91AA274}" type="presParOf" srcId="{6DE2BFE6-817E-4A3F-B9E4-E07CE8F59E16}" destId="{EE728538-F278-4032-BFEB-B50BCF1CA7E9}" srcOrd="1" destOrd="0" presId="urn:microsoft.com/office/officeart/2005/8/layout/hierarchy4"/>
    <dgm:cxn modelId="{6BD355AD-DD10-46DB-8678-0D9F6802167C}" type="presParOf" srcId="{6DE2BFE6-817E-4A3F-B9E4-E07CE8F59E16}" destId="{2CD779F3-D0EC-4AF8-A899-298BC7A6CC57}" srcOrd="2" destOrd="0" presId="urn:microsoft.com/office/officeart/2005/8/layout/hierarchy4"/>
    <dgm:cxn modelId="{B1AED4B5-151F-40BD-BC91-11FF3F477C91}" type="presParOf" srcId="{2CD779F3-D0EC-4AF8-A899-298BC7A6CC57}" destId="{1F1858E7-2EAF-496B-ABA3-0D3DA3C178E1}" srcOrd="0" destOrd="0" presId="urn:microsoft.com/office/officeart/2005/8/layout/hierarchy4"/>
    <dgm:cxn modelId="{D50BBDD0-D59F-4BC8-BD53-FF3C322170CA}" type="presParOf" srcId="{2CD779F3-D0EC-4AF8-A899-298BC7A6CC57}" destId="{85B16B92-3757-47F6-A067-45CD579F133F}" srcOrd="1" destOrd="0" presId="urn:microsoft.com/office/officeart/2005/8/layout/hierarchy4"/>
    <dgm:cxn modelId="{6BE84CBA-BA70-4CD6-AFA3-418CB1CA431A}" type="presParOf" srcId="{2CD779F3-D0EC-4AF8-A899-298BC7A6CC57}" destId="{5004DE3B-E8F9-4C79-8CB9-3F1ABC557A5E}" srcOrd="2" destOrd="0" presId="urn:microsoft.com/office/officeart/2005/8/layout/hierarchy4"/>
    <dgm:cxn modelId="{3C6C2D06-614B-477C-A989-CD5284385BAF}" type="presParOf" srcId="{5004DE3B-E8F9-4C79-8CB9-3F1ABC557A5E}" destId="{4D5B6444-328E-462A-9E00-DC32B1F59119}" srcOrd="0" destOrd="0" presId="urn:microsoft.com/office/officeart/2005/8/layout/hierarchy4"/>
    <dgm:cxn modelId="{12EC33BF-5F6C-40CF-845E-E577EBB8E5B6}" type="presParOf" srcId="{4D5B6444-328E-462A-9E00-DC32B1F59119}" destId="{8F2A16C5-15DE-4E74-82F4-A73E4034A217}" srcOrd="0" destOrd="0" presId="urn:microsoft.com/office/officeart/2005/8/layout/hierarchy4"/>
    <dgm:cxn modelId="{C422A223-71C7-4E14-969B-0C945055C93F}" type="presParOf" srcId="{4D5B6444-328E-462A-9E00-DC32B1F59119}" destId="{427CEF7E-8BE5-4FE3-8FC5-0A8DCD798E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371B9-5416-4109-A250-13343BEA3F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1EDC6044-E822-4E08-9566-A51D89AC7A88}">
      <dgm:prSet phldrT="[Text]" custT="1"/>
      <dgm:spPr/>
      <dgm:t>
        <a:bodyPr/>
        <a:lstStyle/>
        <a:p>
          <a:r>
            <a:rPr lang="en-US" sz="1800" dirty="0" smtClean="0">
              <a:latin typeface="Calibri" panose="020F0502020204030204" pitchFamily="34" charset="0"/>
              <a:cs typeface="Calibri" panose="020F0502020204030204" pitchFamily="34" charset="0"/>
            </a:rPr>
            <a:t>Building stock </a:t>
          </a:r>
          <a:r>
            <a:rPr lang="en-US" sz="1200" dirty="0" smtClean="0">
              <a:latin typeface="Calibri" panose="020F0502020204030204" pitchFamily="34" charset="0"/>
              <a:cs typeface="Calibri" panose="020F0502020204030204" pitchFamily="34" charset="0"/>
            </a:rPr>
            <a:t>observatory</a:t>
          </a:r>
          <a:endParaRPr lang="en-US" sz="1200" dirty="0">
            <a:latin typeface="Calibri" panose="020F0502020204030204" pitchFamily="34" charset="0"/>
            <a:cs typeface="Calibri" panose="020F0502020204030204" pitchFamily="34" charset="0"/>
          </a:endParaRPr>
        </a:p>
      </dgm:t>
    </dgm:pt>
    <dgm:pt modelId="{01E1706F-1C9C-4D16-9D90-1E93621400F8}" type="parTrans" cxnId="{2268069A-6096-417B-801E-CFB6026CE945}">
      <dgm:prSet/>
      <dgm:spPr/>
      <dgm:t>
        <a:bodyPr/>
        <a:lstStyle/>
        <a:p>
          <a:endParaRPr lang="en-US"/>
        </a:p>
      </dgm:t>
    </dgm:pt>
    <dgm:pt modelId="{D7843D2A-968D-4350-801B-2752B4CD3C90}" type="sibTrans" cxnId="{2268069A-6096-417B-801E-CFB6026CE945}">
      <dgm:prSet/>
      <dgm:spPr/>
      <dgm:t>
        <a:bodyPr/>
        <a:lstStyle/>
        <a:p>
          <a:endParaRPr lang="en-US"/>
        </a:p>
      </dgm:t>
    </dgm:pt>
    <dgm:pt modelId="{0061FB06-E382-4919-A946-BC028F9A574F}">
      <dgm:prSet phldrT="[Text]" custT="1"/>
      <dgm:spPr/>
      <dgm:t>
        <a:bodyPr/>
        <a:lstStyle/>
        <a:p>
          <a:r>
            <a:rPr lang="en-US" sz="2400" dirty="0" smtClean="0">
              <a:latin typeface="Calibri" panose="020F0502020204030204" pitchFamily="34" charset="0"/>
              <a:cs typeface="Calibri" panose="020F0502020204030204" pitchFamily="34" charset="0"/>
            </a:rPr>
            <a:t>C&amp;D waste protocol and roadshow</a:t>
          </a:r>
          <a:endParaRPr lang="en-US" sz="2400" dirty="0">
            <a:latin typeface="Calibri" panose="020F0502020204030204" pitchFamily="34" charset="0"/>
            <a:cs typeface="Calibri" panose="020F0502020204030204" pitchFamily="34" charset="0"/>
          </a:endParaRPr>
        </a:p>
      </dgm:t>
    </dgm:pt>
    <dgm:pt modelId="{DF44177A-A8ED-474B-8CF2-AD4479A6ADAE}" type="parTrans" cxnId="{E6B7ED80-FF6E-45C8-98F5-73B0B22D969E}">
      <dgm:prSet/>
      <dgm:spPr/>
      <dgm:t>
        <a:bodyPr/>
        <a:lstStyle/>
        <a:p>
          <a:endParaRPr lang="en-US"/>
        </a:p>
      </dgm:t>
    </dgm:pt>
    <dgm:pt modelId="{F50DEFEF-F195-4344-8CF1-01A18B0CE09C}" type="sibTrans" cxnId="{E6B7ED80-FF6E-45C8-98F5-73B0B22D969E}">
      <dgm:prSet/>
      <dgm:spPr/>
      <dgm:t>
        <a:bodyPr/>
        <a:lstStyle/>
        <a:p>
          <a:endParaRPr lang="en-US"/>
        </a:p>
      </dgm:t>
    </dgm:pt>
    <dgm:pt modelId="{75B3D466-3BB2-44C1-BA7B-2207EC79B702}">
      <dgm:prSet phldrT="[Text]" custT="1"/>
      <dgm:spPr/>
      <dgm:t>
        <a:bodyPr/>
        <a:lstStyle/>
        <a:p>
          <a:r>
            <a:rPr lang="en-US" sz="1400" dirty="0" smtClean="0">
              <a:latin typeface="Calibri" panose="020F0502020204030204" pitchFamily="34" charset="0"/>
              <a:cs typeface="Calibri" panose="020F0502020204030204" pitchFamily="34" charset="0"/>
            </a:rPr>
            <a:t>Energy Efficiency and labelling</a:t>
          </a:r>
          <a:endParaRPr lang="en-US" sz="1400" dirty="0">
            <a:latin typeface="Calibri" panose="020F0502020204030204" pitchFamily="34" charset="0"/>
            <a:cs typeface="Calibri" panose="020F0502020204030204" pitchFamily="34" charset="0"/>
          </a:endParaRPr>
        </a:p>
      </dgm:t>
    </dgm:pt>
    <dgm:pt modelId="{0ADEC12C-9771-4F2B-AEAE-F59321945110}" type="parTrans" cxnId="{A3F3783A-4A0E-42E3-81C3-4DDF54DCAA33}">
      <dgm:prSet/>
      <dgm:spPr/>
      <dgm:t>
        <a:bodyPr/>
        <a:lstStyle/>
        <a:p>
          <a:endParaRPr lang="en-US"/>
        </a:p>
      </dgm:t>
    </dgm:pt>
    <dgm:pt modelId="{105B33B4-C00A-4599-BE4C-E3DB36D582FE}" type="sibTrans" cxnId="{A3F3783A-4A0E-42E3-81C3-4DDF54DCAA33}">
      <dgm:prSet/>
      <dgm:spPr/>
      <dgm:t>
        <a:bodyPr/>
        <a:lstStyle/>
        <a:p>
          <a:endParaRPr lang="en-US"/>
        </a:p>
      </dgm:t>
    </dgm:pt>
    <dgm:pt modelId="{8D0E01D5-688F-46BD-898A-0BD306003013}">
      <dgm:prSet phldrT="[Text]" custT="1"/>
      <dgm:spPr/>
      <dgm:t>
        <a:bodyPr/>
        <a:lstStyle/>
        <a:p>
          <a:r>
            <a:rPr lang="en-US" sz="2000" dirty="0" smtClean="0">
              <a:latin typeface="Calibri" panose="020F0502020204030204" pitchFamily="34" charset="0"/>
              <a:cs typeface="Calibri" panose="020F0502020204030204" pitchFamily="34" charset="0"/>
            </a:rPr>
            <a:t>Eco-design</a:t>
          </a:r>
          <a:endParaRPr lang="en-US" sz="2000" dirty="0">
            <a:latin typeface="Calibri" panose="020F0502020204030204" pitchFamily="34" charset="0"/>
            <a:cs typeface="Calibri" panose="020F0502020204030204" pitchFamily="34" charset="0"/>
          </a:endParaRPr>
        </a:p>
      </dgm:t>
    </dgm:pt>
    <dgm:pt modelId="{16AF7178-3CA9-4DED-94E1-1D84840794CF}" type="parTrans" cxnId="{84A498B3-276F-4E53-A991-6385231B8F8E}">
      <dgm:prSet/>
      <dgm:spPr/>
      <dgm:t>
        <a:bodyPr/>
        <a:lstStyle/>
        <a:p>
          <a:endParaRPr lang="en-US"/>
        </a:p>
      </dgm:t>
    </dgm:pt>
    <dgm:pt modelId="{47FC9AE6-E265-4148-9927-34EB11C4F766}" type="sibTrans" cxnId="{84A498B3-276F-4E53-A991-6385231B8F8E}">
      <dgm:prSet/>
      <dgm:spPr/>
      <dgm:t>
        <a:bodyPr/>
        <a:lstStyle/>
        <a:p>
          <a:endParaRPr lang="en-US"/>
        </a:p>
      </dgm:t>
    </dgm:pt>
    <dgm:pt modelId="{1A68A9EA-6F43-40D1-B501-B405DC29EA8C}">
      <dgm:prSet phldrT="[Text]" custT="1"/>
      <dgm:spPr/>
      <dgm:t>
        <a:bodyPr/>
        <a:lstStyle/>
        <a:p>
          <a:r>
            <a:rPr lang="en-US" sz="1800" dirty="0" smtClean="0">
              <a:latin typeface="Calibri" panose="020F0502020204030204" pitchFamily="34" charset="0"/>
              <a:cs typeface="Calibri" panose="020F0502020204030204" pitchFamily="34" charset="0"/>
            </a:rPr>
            <a:t>Level(S)</a:t>
          </a:r>
          <a:endParaRPr lang="en-US" sz="1800" dirty="0">
            <a:latin typeface="Calibri" panose="020F0502020204030204" pitchFamily="34" charset="0"/>
            <a:cs typeface="Calibri" panose="020F0502020204030204" pitchFamily="34" charset="0"/>
          </a:endParaRPr>
        </a:p>
      </dgm:t>
    </dgm:pt>
    <dgm:pt modelId="{244E123E-6902-427A-AC9D-81CA5B65F2D5}" type="parTrans" cxnId="{FB4FDB1A-0302-4371-AB6F-B0809610F9C0}">
      <dgm:prSet/>
      <dgm:spPr/>
      <dgm:t>
        <a:bodyPr/>
        <a:lstStyle/>
        <a:p>
          <a:endParaRPr lang="en-US"/>
        </a:p>
      </dgm:t>
    </dgm:pt>
    <dgm:pt modelId="{B69F3135-FF93-4F3E-A47B-E8D045F0F09F}" type="sibTrans" cxnId="{FB4FDB1A-0302-4371-AB6F-B0809610F9C0}">
      <dgm:prSet/>
      <dgm:spPr/>
      <dgm:t>
        <a:bodyPr/>
        <a:lstStyle/>
        <a:p>
          <a:endParaRPr lang="en-US"/>
        </a:p>
      </dgm:t>
    </dgm:pt>
    <dgm:pt modelId="{217F08E8-F1A6-43A3-80E5-EFEC53771B76}">
      <dgm:prSet phldrT="[Text]" custT="1"/>
      <dgm:spPr/>
      <dgm:t>
        <a:bodyPr/>
        <a:lstStyle/>
        <a:p>
          <a:r>
            <a:rPr lang="en-US" sz="2000" dirty="0" smtClean="0">
              <a:latin typeface="Calibri" panose="020F0502020204030204" pitchFamily="34" charset="0"/>
              <a:cs typeface="Calibri" panose="020F0502020204030204" pitchFamily="34" charset="0"/>
            </a:rPr>
            <a:t>BAMB</a:t>
          </a:r>
          <a:endParaRPr lang="en-US" sz="2000" dirty="0">
            <a:latin typeface="Calibri" panose="020F0502020204030204" pitchFamily="34" charset="0"/>
            <a:cs typeface="Calibri" panose="020F0502020204030204" pitchFamily="34" charset="0"/>
          </a:endParaRPr>
        </a:p>
      </dgm:t>
    </dgm:pt>
    <dgm:pt modelId="{B179C6F6-A446-4074-A6FA-06C823FBFB52}" type="parTrans" cxnId="{35E2B070-F9EA-4CED-86EF-4730D8A6490B}">
      <dgm:prSet/>
      <dgm:spPr/>
      <dgm:t>
        <a:bodyPr/>
        <a:lstStyle/>
        <a:p>
          <a:endParaRPr lang="en-US"/>
        </a:p>
      </dgm:t>
    </dgm:pt>
    <dgm:pt modelId="{022F3056-C271-435B-BE33-43BE701A6F9A}" type="sibTrans" cxnId="{35E2B070-F9EA-4CED-86EF-4730D8A6490B}">
      <dgm:prSet/>
      <dgm:spPr/>
      <dgm:t>
        <a:bodyPr/>
        <a:lstStyle/>
        <a:p>
          <a:endParaRPr lang="en-US"/>
        </a:p>
      </dgm:t>
    </dgm:pt>
    <dgm:pt modelId="{31703D26-A35C-44A5-9D59-97B3AC8DE672}">
      <dgm:prSet phldrT="[Text]" custT="1"/>
      <dgm:spPr/>
      <dgm:t>
        <a:bodyPr/>
        <a:lstStyle/>
        <a:p>
          <a:r>
            <a:rPr lang="en-US" sz="2000" dirty="0" smtClean="0">
              <a:latin typeface="Calibri" panose="020F0502020204030204" pitchFamily="34" charset="0"/>
              <a:cs typeface="Calibri" panose="020F0502020204030204" pitchFamily="34" charset="0"/>
            </a:rPr>
            <a:t>EPBD </a:t>
          </a:r>
          <a:r>
            <a:rPr lang="en-US" sz="1400" dirty="0" smtClean="0">
              <a:latin typeface="Calibri" panose="020F0502020204030204" pitchFamily="34" charset="0"/>
              <a:cs typeface="Calibri" panose="020F0502020204030204" pitchFamily="34" charset="0"/>
            </a:rPr>
            <a:t>(Energy performance on buildings directive)</a:t>
          </a:r>
          <a:endParaRPr lang="en-US" sz="1400" dirty="0">
            <a:latin typeface="Calibri" panose="020F0502020204030204" pitchFamily="34" charset="0"/>
            <a:cs typeface="Calibri" panose="020F0502020204030204" pitchFamily="34" charset="0"/>
          </a:endParaRPr>
        </a:p>
      </dgm:t>
    </dgm:pt>
    <dgm:pt modelId="{A098051D-DCBB-43F3-8F33-C6782D50A3BA}" type="parTrans" cxnId="{B5118DAB-5D9F-46D2-8774-9B0CC33B2B43}">
      <dgm:prSet/>
      <dgm:spPr/>
      <dgm:t>
        <a:bodyPr/>
        <a:lstStyle/>
        <a:p>
          <a:endParaRPr lang="en-US"/>
        </a:p>
      </dgm:t>
    </dgm:pt>
    <dgm:pt modelId="{5697D937-0F51-4996-9B4D-84A7AAD5EB94}" type="sibTrans" cxnId="{B5118DAB-5D9F-46D2-8774-9B0CC33B2B43}">
      <dgm:prSet/>
      <dgm:spPr/>
      <dgm:t>
        <a:bodyPr/>
        <a:lstStyle/>
        <a:p>
          <a:endParaRPr lang="en-US"/>
        </a:p>
      </dgm:t>
    </dgm:pt>
    <dgm:pt modelId="{8A9715D3-7382-45C2-8224-4B56961D30D5}">
      <dgm:prSet phldrT="[Text]" custT="1"/>
      <dgm:spPr/>
      <dgm:t>
        <a:bodyPr/>
        <a:lstStyle/>
        <a:p>
          <a:r>
            <a:rPr lang="en-US" sz="1600" dirty="0" smtClean="0">
              <a:latin typeface="Calibri" panose="020F0502020204030204" pitchFamily="34" charset="0"/>
              <a:cs typeface="Calibri" panose="020F0502020204030204" pitchFamily="34" charset="0"/>
            </a:rPr>
            <a:t>Circular Economy Package</a:t>
          </a:r>
          <a:endParaRPr lang="en-US" sz="1600" dirty="0">
            <a:latin typeface="Calibri" panose="020F0502020204030204" pitchFamily="34" charset="0"/>
            <a:cs typeface="Calibri" panose="020F0502020204030204" pitchFamily="34" charset="0"/>
          </a:endParaRPr>
        </a:p>
      </dgm:t>
    </dgm:pt>
    <dgm:pt modelId="{9C69CE82-E3B7-4065-917B-6C015366707D}" type="parTrans" cxnId="{2B8493CB-D400-402A-8B09-9A6E413BA9BA}">
      <dgm:prSet/>
      <dgm:spPr/>
      <dgm:t>
        <a:bodyPr/>
        <a:lstStyle/>
        <a:p>
          <a:endParaRPr lang="en-US"/>
        </a:p>
      </dgm:t>
    </dgm:pt>
    <dgm:pt modelId="{A50D864D-4698-4202-A4E5-5388EB864ED6}" type="sibTrans" cxnId="{2B8493CB-D400-402A-8B09-9A6E413BA9BA}">
      <dgm:prSet/>
      <dgm:spPr/>
      <dgm:t>
        <a:bodyPr/>
        <a:lstStyle/>
        <a:p>
          <a:endParaRPr lang="en-US"/>
        </a:p>
      </dgm:t>
    </dgm:pt>
    <dgm:pt modelId="{2D6F9207-A462-407C-9B04-A698BD9AF425}">
      <dgm:prSet phldrT="[Text]" custT="1"/>
      <dgm:spPr/>
      <dgm:t>
        <a:bodyPr/>
        <a:lstStyle/>
        <a:p>
          <a:r>
            <a:rPr lang="en-US" sz="1400" dirty="0" smtClean="0">
              <a:latin typeface="Calibri" panose="020F0502020204030204" pitchFamily="34" charset="0"/>
              <a:cs typeface="Calibri" panose="020F0502020204030204" pitchFamily="34" charset="0"/>
            </a:rPr>
            <a:t>Pre-demolition audit</a:t>
          </a:r>
          <a:endParaRPr lang="en-US" sz="1400" dirty="0">
            <a:latin typeface="Calibri" panose="020F0502020204030204" pitchFamily="34" charset="0"/>
            <a:cs typeface="Calibri" panose="020F0502020204030204" pitchFamily="34" charset="0"/>
          </a:endParaRPr>
        </a:p>
      </dgm:t>
    </dgm:pt>
    <dgm:pt modelId="{76C28973-3CE7-41FB-BCFA-55A9817027AF}" type="parTrans" cxnId="{DA62B080-34A6-485A-91E5-D1A1077731EF}">
      <dgm:prSet/>
      <dgm:spPr/>
      <dgm:t>
        <a:bodyPr/>
        <a:lstStyle/>
        <a:p>
          <a:endParaRPr lang="en-US"/>
        </a:p>
      </dgm:t>
    </dgm:pt>
    <dgm:pt modelId="{1E3F2A67-C737-4E09-834F-95370D5C6C35}" type="sibTrans" cxnId="{DA62B080-34A6-485A-91E5-D1A1077731EF}">
      <dgm:prSet/>
      <dgm:spPr/>
      <dgm:t>
        <a:bodyPr/>
        <a:lstStyle/>
        <a:p>
          <a:endParaRPr lang="en-US"/>
        </a:p>
      </dgm:t>
    </dgm:pt>
    <dgm:pt modelId="{6DE2BFE6-817E-4A3F-B9E4-E07CE8F59E16}" type="pres">
      <dgm:prSet presAssocID="{334371B9-5416-4109-A250-13343BEA3FDE}" presName="Name0" presStyleCnt="0">
        <dgm:presLayoutVars>
          <dgm:chPref val="1"/>
          <dgm:dir/>
          <dgm:animOne val="branch"/>
          <dgm:animLvl val="lvl"/>
          <dgm:resizeHandles/>
        </dgm:presLayoutVars>
      </dgm:prSet>
      <dgm:spPr/>
      <dgm:t>
        <a:bodyPr/>
        <a:lstStyle/>
        <a:p>
          <a:endParaRPr lang="en-US"/>
        </a:p>
      </dgm:t>
    </dgm:pt>
    <dgm:pt modelId="{862D44D4-B71E-438F-8917-96EC847F9AE1}" type="pres">
      <dgm:prSet presAssocID="{31703D26-A35C-44A5-9D59-97B3AC8DE672}" presName="vertOne" presStyleCnt="0"/>
      <dgm:spPr/>
    </dgm:pt>
    <dgm:pt modelId="{9F607373-2D95-4806-926D-A6494B44EEE6}" type="pres">
      <dgm:prSet presAssocID="{31703D26-A35C-44A5-9D59-97B3AC8DE672}" presName="txOne" presStyleLbl="node0" presStyleIdx="0" presStyleCnt="4">
        <dgm:presLayoutVars>
          <dgm:chPref val="3"/>
        </dgm:presLayoutVars>
      </dgm:prSet>
      <dgm:spPr/>
      <dgm:t>
        <a:bodyPr/>
        <a:lstStyle/>
        <a:p>
          <a:endParaRPr lang="en-US"/>
        </a:p>
      </dgm:t>
    </dgm:pt>
    <dgm:pt modelId="{E915E058-AAFD-442C-8482-628575D6C7A1}" type="pres">
      <dgm:prSet presAssocID="{31703D26-A35C-44A5-9D59-97B3AC8DE672}" presName="parTransOne" presStyleCnt="0"/>
      <dgm:spPr/>
    </dgm:pt>
    <dgm:pt modelId="{C20900CA-DED9-4CDA-A6C5-81A01E5F2043}" type="pres">
      <dgm:prSet presAssocID="{31703D26-A35C-44A5-9D59-97B3AC8DE672}" presName="horzOne" presStyleCnt="0"/>
      <dgm:spPr/>
    </dgm:pt>
    <dgm:pt modelId="{3D4BB0BE-603D-48D5-851B-7475B895169B}" type="pres">
      <dgm:prSet presAssocID="{8A9715D3-7382-45C2-8224-4B56961D30D5}" presName="vertTwo" presStyleCnt="0"/>
      <dgm:spPr/>
    </dgm:pt>
    <dgm:pt modelId="{67FEA078-EFEE-457B-AB19-6090DA44330A}" type="pres">
      <dgm:prSet presAssocID="{8A9715D3-7382-45C2-8224-4B56961D30D5}" presName="txTwo" presStyleLbl="node2" presStyleIdx="0" presStyleCnt="5">
        <dgm:presLayoutVars>
          <dgm:chPref val="3"/>
        </dgm:presLayoutVars>
      </dgm:prSet>
      <dgm:spPr/>
      <dgm:t>
        <a:bodyPr/>
        <a:lstStyle/>
        <a:p>
          <a:endParaRPr lang="en-US"/>
        </a:p>
      </dgm:t>
    </dgm:pt>
    <dgm:pt modelId="{E5B2AAE7-DB17-4646-8E8C-A324A5A73445}" type="pres">
      <dgm:prSet presAssocID="{8A9715D3-7382-45C2-8224-4B56961D30D5}" presName="horzTwo" presStyleCnt="0"/>
      <dgm:spPr/>
    </dgm:pt>
    <dgm:pt modelId="{AA59FCF7-D1B0-4E4C-88AB-AE9DF9C11B80}" type="pres">
      <dgm:prSet presAssocID="{5697D937-0F51-4996-9B4D-84A7AAD5EB94}" presName="sibSpaceOne" presStyleCnt="0"/>
      <dgm:spPr/>
    </dgm:pt>
    <dgm:pt modelId="{1863B3FD-01DD-46A8-9957-56F011DFFDCF}" type="pres">
      <dgm:prSet presAssocID="{75B3D466-3BB2-44C1-BA7B-2207EC79B702}" presName="vertOne" presStyleCnt="0"/>
      <dgm:spPr/>
    </dgm:pt>
    <dgm:pt modelId="{A09E8F54-AC10-4EF8-A336-2AC32C81FBE8}" type="pres">
      <dgm:prSet presAssocID="{75B3D466-3BB2-44C1-BA7B-2207EC79B702}" presName="txOne" presStyleLbl="node0" presStyleIdx="1" presStyleCnt="4">
        <dgm:presLayoutVars>
          <dgm:chPref val="3"/>
        </dgm:presLayoutVars>
      </dgm:prSet>
      <dgm:spPr/>
      <dgm:t>
        <a:bodyPr/>
        <a:lstStyle/>
        <a:p>
          <a:endParaRPr lang="en-US"/>
        </a:p>
      </dgm:t>
    </dgm:pt>
    <dgm:pt modelId="{02AF6299-53AC-45FB-8278-7C1102BE7860}" type="pres">
      <dgm:prSet presAssocID="{75B3D466-3BB2-44C1-BA7B-2207EC79B702}" presName="parTransOne" presStyleCnt="0"/>
      <dgm:spPr/>
    </dgm:pt>
    <dgm:pt modelId="{FAEA4B1A-D89B-4699-9E52-FE3C55652445}" type="pres">
      <dgm:prSet presAssocID="{75B3D466-3BB2-44C1-BA7B-2207EC79B702}" presName="horzOne" presStyleCnt="0"/>
      <dgm:spPr/>
    </dgm:pt>
    <dgm:pt modelId="{F67E0D2C-77EB-4D39-BAAE-2FECED598C08}" type="pres">
      <dgm:prSet presAssocID="{8D0E01D5-688F-46BD-898A-0BD306003013}" presName="vertTwo" presStyleCnt="0"/>
      <dgm:spPr/>
    </dgm:pt>
    <dgm:pt modelId="{CF757312-F3D4-4BB7-B4AB-57847CBC9931}" type="pres">
      <dgm:prSet presAssocID="{8D0E01D5-688F-46BD-898A-0BD306003013}" presName="txTwo" presStyleLbl="node2" presStyleIdx="1" presStyleCnt="5">
        <dgm:presLayoutVars>
          <dgm:chPref val="3"/>
        </dgm:presLayoutVars>
      </dgm:prSet>
      <dgm:spPr/>
      <dgm:t>
        <a:bodyPr/>
        <a:lstStyle/>
        <a:p>
          <a:endParaRPr lang="en-US"/>
        </a:p>
      </dgm:t>
    </dgm:pt>
    <dgm:pt modelId="{714A2A8C-E91C-46AD-97AE-955AD03B5D87}" type="pres">
      <dgm:prSet presAssocID="{8D0E01D5-688F-46BD-898A-0BD306003013}" presName="horzTwo" presStyleCnt="0"/>
      <dgm:spPr/>
    </dgm:pt>
    <dgm:pt modelId="{08A4E7D0-CFB4-428B-9841-D81836EE8D48}" type="pres">
      <dgm:prSet presAssocID="{105B33B4-C00A-4599-BE4C-E3DB36D582FE}" presName="sibSpaceOne" presStyleCnt="0"/>
      <dgm:spPr/>
    </dgm:pt>
    <dgm:pt modelId="{523914BA-72FB-4CB3-9DE9-0B72110FBB18}" type="pres">
      <dgm:prSet presAssocID="{1A68A9EA-6F43-40D1-B501-B405DC29EA8C}" presName="vertOne" presStyleCnt="0"/>
      <dgm:spPr/>
    </dgm:pt>
    <dgm:pt modelId="{8A75698C-FB52-4834-8693-D3B79B05264E}" type="pres">
      <dgm:prSet presAssocID="{1A68A9EA-6F43-40D1-B501-B405DC29EA8C}" presName="txOne" presStyleLbl="node0" presStyleIdx="2" presStyleCnt="4">
        <dgm:presLayoutVars>
          <dgm:chPref val="3"/>
        </dgm:presLayoutVars>
      </dgm:prSet>
      <dgm:spPr/>
      <dgm:t>
        <a:bodyPr/>
        <a:lstStyle/>
        <a:p>
          <a:endParaRPr lang="en-US"/>
        </a:p>
      </dgm:t>
    </dgm:pt>
    <dgm:pt modelId="{FC9211D5-99A3-40CD-A16A-862CF70A8C60}" type="pres">
      <dgm:prSet presAssocID="{1A68A9EA-6F43-40D1-B501-B405DC29EA8C}" presName="parTransOne" presStyleCnt="0"/>
      <dgm:spPr/>
    </dgm:pt>
    <dgm:pt modelId="{4B416C9A-29E1-4B9F-9BEF-CC18CF1C366B}" type="pres">
      <dgm:prSet presAssocID="{1A68A9EA-6F43-40D1-B501-B405DC29EA8C}" presName="horzOne" presStyleCnt="0"/>
      <dgm:spPr/>
    </dgm:pt>
    <dgm:pt modelId="{07E3BE27-0863-4426-BB7B-F3B5302373F8}" type="pres">
      <dgm:prSet presAssocID="{217F08E8-F1A6-43A3-80E5-EFEC53771B76}" presName="vertTwo" presStyleCnt="0"/>
      <dgm:spPr/>
    </dgm:pt>
    <dgm:pt modelId="{CACC88BD-656A-4101-9A41-F8E54A9B133C}" type="pres">
      <dgm:prSet presAssocID="{217F08E8-F1A6-43A3-80E5-EFEC53771B76}" presName="txTwo" presStyleLbl="node2" presStyleIdx="2" presStyleCnt="5">
        <dgm:presLayoutVars>
          <dgm:chPref val="3"/>
        </dgm:presLayoutVars>
      </dgm:prSet>
      <dgm:spPr/>
      <dgm:t>
        <a:bodyPr/>
        <a:lstStyle/>
        <a:p>
          <a:endParaRPr lang="en-US"/>
        </a:p>
      </dgm:t>
    </dgm:pt>
    <dgm:pt modelId="{7B2A139B-3973-4307-ACE5-4FC30EDAB0E2}" type="pres">
      <dgm:prSet presAssocID="{217F08E8-F1A6-43A3-80E5-EFEC53771B76}" presName="horzTwo" presStyleCnt="0"/>
      <dgm:spPr/>
    </dgm:pt>
    <dgm:pt modelId="{77BE4726-EEFD-4BFE-90BC-5C55381D3220}" type="pres">
      <dgm:prSet presAssocID="{B69F3135-FF93-4F3E-A47B-E8D045F0F09F}" presName="sibSpaceOne" presStyleCnt="0"/>
      <dgm:spPr/>
    </dgm:pt>
    <dgm:pt modelId="{2CD779F3-D0EC-4AF8-A899-298BC7A6CC57}" type="pres">
      <dgm:prSet presAssocID="{0061FB06-E382-4919-A946-BC028F9A574F}" presName="vertOne" presStyleCnt="0"/>
      <dgm:spPr/>
    </dgm:pt>
    <dgm:pt modelId="{1F1858E7-2EAF-496B-ABA3-0D3DA3C178E1}" type="pres">
      <dgm:prSet presAssocID="{0061FB06-E382-4919-A946-BC028F9A574F}" presName="txOne" presStyleLbl="node0" presStyleIdx="3" presStyleCnt="4">
        <dgm:presLayoutVars>
          <dgm:chPref val="3"/>
        </dgm:presLayoutVars>
      </dgm:prSet>
      <dgm:spPr/>
      <dgm:t>
        <a:bodyPr/>
        <a:lstStyle/>
        <a:p>
          <a:endParaRPr lang="en-US"/>
        </a:p>
      </dgm:t>
    </dgm:pt>
    <dgm:pt modelId="{85B16B92-3757-47F6-A067-45CD579F133F}" type="pres">
      <dgm:prSet presAssocID="{0061FB06-E382-4919-A946-BC028F9A574F}" presName="parTransOne" presStyleCnt="0"/>
      <dgm:spPr/>
    </dgm:pt>
    <dgm:pt modelId="{5004DE3B-E8F9-4C79-8CB9-3F1ABC557A5E}" type="pres">
      <dgm:prSet presAssocID="{0061FB06-E382-4919-A946-BC028F9A574F}" presName="horzOne" presStyleCnt="0"/>
      <dgm:spPr/>
    </dgm:pt>
    <dgm:pt modelId="{4D5B6444-328E-462A-9E00-DC32B1F59119}" type="pres">
      <dgm:prSet presAssocID="{1EDC6044-E822-4E08-9566-A51D89AC7A88}" presName="vertTwo" presStyleCnt="0"/>
      <dgm:spPr/>
    </dgm:pt>
    <dgm:pt modelId="{8F2A16C5-15DE-4E74-82F4-A73E4034A217}" type="pres">
      <dgm:prSet presAssocID="{1EDC6044-E822-4E08-9566-A51D89AC7A88}" presName="txTwo" presStyleLbl="node2" presStyleIdx="3" presStyleCnt="5">
        <dgm:presLayoutVars>
          <dgm:chPref val="3"/>
        </dgm:presLayoutVars>
      </dgm:prSet>
      <dgm:spPr/>
      <dgm:t>
        <a:bodyPr/>
        <a:lstStyle/>
        <a:p>
          <a:endParaRPr lang="en-US"/>
        </a:p>
      </dgm:t>
    </dgm:pt>
    <dgm:pt modelId="{427CEF7E-8BE5-4FE3-8FC5-0A8DCD798E74}" type="pres">
      <dgm:prSet presAssocID="{1EDC6044-E822-4E08-9566-A51D89AC7A88}" presName="horzTwo" presStyleCnt="0"/>
      <dgm:spPr/>
    </dgm:pt>
    <dgm:pt modelId="{2F559FB3-EB58-4801-BCD3-E3ACDC46907A}" type="pres">
      <dgm:prSet presAssocID="{D7843D2A-968D-4350-801B-2752B4CD3C90}" presName="sibSpaceTwo" presStyleCnt="0"/>
      <dgm:spPr/>
    </dgm:pt>
    <dgm:pt modelId="{EEABADCE-882D-45BE-9CE8-0F268B6F7C14}" type="pres">
      <dgm:prSet presAssocID="{2D6F9207-A462-407C-9B04-A698BD9AF425}" presName="vertTwo" presStyleCnt="0"/>
      <dgm:spPr/>
    </dgm:pt>
    <dgm:pt modelId="{ACA0181C-1E5F-42F9-9B04-7A97D10EE56D}" type="pres">
      <dgm:prSet presAssocID="{2D6F9207-A462-407C-9B04-A698BD9AF425}" presName="txTwo" presStyleLbl="node2" presStyleIdx="4" presStyleCnt="5">
        <dgm:presLayoutVars>
          <dgm:chPref val="3"/>
        </dgm:presLayoutVars>
      </dgm:prSet>
      <dgm:spPr/>
      <dgm:t>
        <a:bodyPr/>
        <a:lstStyle/>
        <a:p>
          <a:endParaRPr lang="en-US"/>
        </a:p>
      </dgm:t>
    </dgm:pt>
    <dgm:pt modelId="{94F1C847-B08F-418E-91D5-369F2DD37D8D}" type="pres">
      <dgm:prSet presAssocID="{2D6F9207-A462-407C-9B04-A698BD9AF425}" presName="horzTwo" presStyleCnt="0"/>
      <dgm:spPr/>
    </dgm:pt>
  </dgm:ptLst>
  <dgm:cxnLst>
    <dgm:cxn modelId="{027FC046-94E3-4A95-B8DD-FB82FEBA9594}" type="presOf" srcId="{8D0E01D5-688F-46BD-898A-0BD306003013}" destId="{CF757312-F3D4-4BB7-B4AB-57847CBC9931}" srcOrd="0" destOrd="0" presId="urn:microsoft.com/office/officeart/2005/8/layout/hierarchy4"/>
    <dgm:cxn modelId="{35E2B070-F9EA-4CED-86EF-4730D8A6490B}" srcId="{1A68A9EA-6F43-40D1-B501-B405DC29EA8C}" destId="{217F08E8-F1A6-43A3-80E5-EFEC53771B76}" srcOrd="0" destOrd="0" parTransId="{B179C6F6-A446-4074-A6FA-06C823FBFB52}" sibTransId="{022F3056-C271-435B-BE33-43BE701A6F9A}"/>
    <dgm:cxn modelId="{E6B7ED80-FF6E-45C8-98F5-73B0B22D969E}" srcId="{334371B9-5416-4109-A250-13343BEA3FDE}" destId="{0061FB06-E382-4919-A946-BC028F9A574F}" srcOrd="3" destOrd="0" parTransId="{DF44177A-A8ED-474B-8CF2-AD4479A6ADAE}" sibTransId="{F50DEFEF-F195-4344-8CF1-01A18B0CE09C}"/>
    <dgm:cxn modelId="{A3F3783A-4A0E-42E3-81C3-4DDF54DCAA33}" srcId="{334371B9-5416-4109-A250-13343BEA3FDE}" destId="{75B3D466-3BB2-44C1-BA7B-2207EC79B702}" srcOrd="1" destOrd="0" parTransId="{0ADEC12C-9771-4F2B-AEAE-F59321945110}" sibTransId="{105B33B4-C00A-4599-BE4C-E3DB36D582FE}"/>
    <dgm:cxn modelId="{DA62B080-34A6-485A-91E5-D1A1077731EF}" srcId="{0061FB06-E382-4919-A946-BC028F9A574F}" destId="{2D6F9207-A462-407C-9B04-A698BD9AF425}" srcOrd="1" destOrd="0" parTransId="{76C28973-3CE7-41FB-BCFA-55A9817027AF}" sibTransId="{1E3F2A67-C737-4E09-834F-95370D5C6C35}"/>
    <dgm:cxn modelId="{8EB44F3E-CA7F-4188-844F-AAD7EDD442E7}" type="presOf" srcId="{0061FB06-E382-4919-A946-BC028F9A574F}" destId="{1F1858E7-2EAF-496B-ABA3-0D3DA3C178E1}" srcOrd="0" destOrd="0" presId="urn:microsoft.com/office/officeart/2005/8/layout/hierarchy4"/>
    <dgm:cxn modelId="{D7565DF7-06D5-4D28-9A39-50AD5822595D}" type="presOf" srcId="{2D6F9207-A462-407C-9B04-A698BD9AF425}" destId="{ACA0181C-1E5F-42F9-9B04-7A97D10EE56D}" srcOrd="0" destOrd="0" presId="urn:microsoft.com/office/officeart/2005/8/layout/hierarchy4"/>
    <dgm:cxn modelId="{F3A3EEBE-C923-4F51-9809-A1C77EDE1FE6}" type="presOf" srcId="{217F08E8-F1A6-43A3-80E5-EFEC53771B76}" destId="{CACC88BD-656A-4101-9A41-F8E54A9B133C}" srcOrd="0" destOrd="0" presId="urn:microsoft.com/office/officeart/2005/8/layout/hierarchy4"/>
    <dgm:cxn modelId="{2B8493CB-D400-402A-8B09-9A6E413BA9BA}" srcId="{31703D26-A35C-44A5-9D59-97B3AC8DE672}" destId="{8A9715D3-7382-45C2-8224-4B56961D30D5}" srcOrd="0" destOrd="0" parTransId="{9C69CE82-E3B7-4065-917B-6C015366707D}" sibTransId="{A50D864D-4698-4202-A4E5-5388EB864ED6}"/>
    <dgm:cxn modelId="{FB4FDB1A-0302-4371-AB6F-B0809610F9C0}" srcId="{334371B9-5416-4109-A250-13343BEA3FDE}" destId="{1A68A9EA-6F43-40D1-B501-B405DC29EA8C}" srcOrd="2" destOrd="0" parTransId="{244E123E-6902-427A-AC9D-81CA5B65F2D5}" sibTransId="{B69F3135-FF93-4F3E-A47B-E8D045F0F09F}"/>
    <dgm:cxn modelId="{2268069A-6096-417B-801E-CFB6026CE945}" srcId="{0061FB06-E382-4919-A946-BC028F9A574F}" destId="{1EDC6044-E822-4E08-9566-A51D89AC7A88}" srcOrd="0" destOrd="0" parTransId="{01E1706F-1C9C-4D16-9D90-1E93621400F8}" sibTransId="{D7843D2A-968D-4350-801B-2752B4CD3C90}"/>
    <dgm:cxn modelId="{35375605-C8E3-48CB-919B-AFC9B6ACCAFC}" type="presOf" srcId="{1A68A9EA-6F43-40D1-B501-B405DC29EA8C}" destId="{8A75698C-FB52-4834-8693-D3B79B05264E}" srcOrd="0" destOrd="0" presId="urn:microsoft.com/office/officeart/2005/8/layout/hierarchy4"/>
    <dgm:cxn modelId="{B5118DAB-5D9F-46D2-8774-9B0CC33B2B43}" srcId="{334371B9-5416-4109-A250-13343BEA3FDE}" destId="{31703D26-A35C-44A5-9D59-97B3AC8DE672}" srcOrd="0" destOrd="0" parTransId="{A098051D-DCBB-43F3-8F33-C6782D50A3BA}" sibTransId="{5697D937-0F51-4996-9B4D-84A7AAD5EB94}"/>
    <dgm:cxn modelId="{84A498B3-276F-4E53-A991-6385231B8F8E}" srcId="{75B3D466-3BB2-44C1-BA7B-2207EC79B702}" destId="{8D0E01D5-688F-46BD-898A-0BD306003013}" srcOrd="0" destOrd="0" parTransId="{16AF7178-3CA9-4DED-94E1-1D84840794CF}" sibTransId="{47FC9AE6-E265-4148-9927-34EB11C4F766}"/>
    <dgm:cxn modelId="{B467A60C-ADCF-4FD2-BD5B-E26273D94B60}" type="presOf" srcId="{334371B9-5416-4109-A250-13343BEA3FDE}" destId="{6DE2BFE6-817E-4A3F-B9E4-E07CE8F59E16}" srcOrd="0" destOrd="0" presId="urn:microsoft.com/office/officeart/2005/8/layout/hierarchy4"/>
    <dgm:cxn modelId="{BD6A4B99-051E-4B90-997E-79BB103F728E}" type="presOf" srcId="{75B3D466-3BB2-44C1-BA7B-2207EC79B702}" destId="{A09E8F54-AC10-4EF8-A336-2AC32C81FBE8}" srcOrd="0" destOrd="0" presId="urn:microsoft.com/office/officeart/2005/8/layout/hierarchy4"/>
    <dgm:cxn modelId="{DB5E04B2-04D7-4915-891F-15529A8C7E9A}" type="presOf" srcId="{8A9715D3-7382-45C2-8224-4B56961D30D5}" destId="{67FEA078-EFEE-457B-AB19-6090DA44330A}" srcOrd="0" destOrd="0" presId="urn:microsoft.com/office/officeart/2005/8/layout/hierarchy4"/>
    <dgm:cxn modelId="{276E4BAC-9306-482A-86BD-05782F1B62E0}" type="presOf" srcId="{1EDC6044-E822-4E08-9566-A51D89AC7A88}" destId="{8F2A16C5-15DE-4E74-82F4-A73E4034A217}" srcOrd="0" destOrd="0" presId="urn:microsoft.com/office/officeart/2005/8/layout/hierarchy4"/>
    <dgm:cxn modelId="{A76EFA8C-5982-4741-8E17-CEB1B0540B36}" type="presOf" srcId="{31703D26-A35C-44A5-9D59-97B3AC8DE672}" destId="{9F607373-2D95-4806-926D-A6494B44EEE6}" srcOrd="0" destOrd="0" presId="urn:microsoft.com/office/officeart/2005/8/layout/hierarchy4"/>
    <dgm:cxn modelId="{78182F56-1E1F-4A53-AB1C-5BBE77048A34}" type="presParOf" srcId="{6DE2BFE6-817E-4A3F-B9E4-E07CE8F59E16}" destId="{862D44D4-B71E-438F-8917-96EC847F9AE1}" srcOrd="0" destOrd="0" presId="urn:microsoft.com/office/officeart/2005/8/layout/hierarchy4"/>
    <dgm:cxn modelId="{4456EBF0-1536-40BD-9FAE-10178B39D1E9}" type="presParOf" srcId="{862D44D4-B71E-438F-8917-96EC847F9AE1}" destId="{9F607373-2D95-4806-926D-A6494B44EEE6}" srcOrd="0" destOrd="0" presId="urn:microsoft.com/office/officeart/2005/8/layout/hierarchy4"/>
    <dgm:cxn modelId="{934A11C7-B55A-47E6-8E14-78D855810755}" type="presParOf" srcId="{862D44D4-B71E-438F-8917-96EC847F9AE1}" destId="{E915E058-AAFD-442C-8482-628575D6C7A1}" srcOrd="1" destOrd="0" presId="urn:microsoft.com/office/officeart/2005/8/layout/hierarchy4"/>
    <dgm:cxn modelId="{ABD23679-E5EE-419D-9A26-9CF6D1BB07E3}" type="presParOf" srcId="{862D44D4-B71E-438F-8917-96EC847F9AE1}" destId="{C20900CA-DED9-4CDA-A6C5-81A01E5F2043}" srcOrd="2" destOrd="0" presId="urn:microsoft.com/office/officeart/2005/8/layout/hierarchy4"/>
    <dgm:cxn modelId="{05FD7D2A-0151-422E-B2AA-02C02A383395}" type="presParOf" srcId="{C20900CA-DED9-4CDA-A6C5-81A01E5F2043}" destId="{3D4BB0BE-603D-48D5-851B-7475B895169B}" srcOrd="0" destOrd="0" presId="urn:microsoft.com/office/officeart/2005/8/layout/hierarchy4"/>
    <dgm:cxn modelId="{D329C632-B5BD-4D9D-B2A7-5DC283DB0490}" type="presParOf" srcId="{3D4BB0BE-603D-48D5-851B-7475B895169B}" destId="{67FEA078-EFEE-457B-AB19-6090DA44330A}" srcOrd="0" destOrd="0" presId="urn:microsoft.com/office/officeart/2005/8/layout/hierarchy4"/>
    <dgm:cxn modelId="{28C43B53-A85D-46E1-A23C-0974E25278D4}" type="presParOf" srcId="{3D4BB0BE-603D-48D5-851B-7475B895169B}" destId="{E5B2AAE7-DB17-4646-8E8C-A324A5A73445}" srcOrd="1" destOrd="0" presId="urn:microsoft.com/office/officeart/2005/8/layout/hierarchy4"/>
    <dgm:cxn modelId="{3F364D7F-ABAA-491E-B57A-2E800F14AADE}" type="presParOf" srcId="{6DE2BFE6-817E-4A3F-B9E4-E07CE8F59E16}" destId="{AA59FCF7-D1B0-4E4C-88AB-AE9DF9C11B80}" srcOrd="1" destOrd="0" presId="urn:microsoft.com/office/officeart/2005/8/layout/hierarchy4"/>
    <dgm:cxn modelId="{64368D2C-BF78-46F3-9494-8B09BF68B998}" type="presParOf" srcId="{6DE2BFE6-817E-4A3F-B9E4-E07CE8F59E16}" destId="{1863B3FD-01DD-46A8-9957-56F011DFFDCF}" srcOrd="2" destOrd="0" presId="urn:microsoft.com/office/officeart/2005/8/layout/hierarchy4"/>
    <dgm:cxn modelId="{93A81353-142F-4885-974E-6BE8A1FF7613}" type="presParOf" srcId="{1863B3FD-01DD-46A8-9957-56F011DFFDCF}" destId="{A09E8F54-AC10-4EF8-A336-2AC32C81FBE8}" srcOrd="0" destOrd="0" presId="urn:microsoft.com/office/officeart/2005/8/layout/hierarchy4"/>
    <dgm:cxn modelId="{72D3E2F3-ED54-4291-AC43-B5D2FEA119C4}" type="presParOf" srcId="{1863B3FD-01DD-46A8-9957-56F011DFFDCF}" destId="{02AF6299-53AC-45FB-8278-7C1102BE7860}" srcOrd="1" destOrd="0" presId="urn:microsoft.com/office/officeart/2005/8/layout/hierarchy4"/>
    <dgm:cxn modelId="{15C1C8A7-3B8B-4EAB-89E7-93DAF93A6C44}" type="presParOf" srcId="{1863B3FD-01DD-46A8-9957-56F011DFFDCF}" destId="{FAEA4B1A-D89B-4699-9E52-FE3C55652445}" srcOrd="2" destOrd="0" presId="urn:microsoft.com/office/officeart/2005/8/layout/hierarchy4"/>
    <dgm:cxn modelId="{F1E3D3A3-1D73-47E7-A61A-E2E9F930D304}" type="presParOf" srcId="{FAEA4B1A-D89B-4699-9E52-FE3C55652445}" destId="{F67E0D2C-77EB-4D39-BAAE-2FECED598C08}" srcOrd="0" destOrd="0" presId="urn:microsoft.com/office/officeart/2005/8/layout/hierarchy4"/>
    <dgm:cxn modelId="{98AC04A1-D666-4803-86BB-1718E51A3D5F}" type="presParOf" srcId="{F67E0D2C-77EB-4D39-BAAE-2FECED598C08}" destId="{CF757312-F3D4-4BB7-B4AB-57847CBC9931}" srcOrd="0" destOrd="0" presId="urn:microsoft.com/office/officeart/2005/8/layout/hierarchy4"/>
    <dgm:cxn modelId="{CAD38A8E-0411-4A9B-B45E-C3E0B4AE1029}" type="presParOf" srcId="{F67E0D2C-77EB-4D39-BAAE-2FECED598C08}" destId="{714A2A8C-E91C-46AD-97AE-955AD03B5D87}" srcOrd="1" destOrd="0" presId="urn:microsoft.com/office/officeart/2005/8/layout/hierarchy4"/>
    <dgm:cxn modelId="{1239F802-A38C-4A39-96A6-71CB1527E3E1}" type="presParOf" srcId="{6DE2BFE6-817E-4A3F-B9E4-E07CE8F59E16}" destId="{08A4E7D0-CFB4-428B-9841-D81836EE8D48}" srcOrd="3" destOrd="0" presId="urn:microsoft.com/office/officeart/2005/8/layout/hierarchy4"/>
    <dgm:cxn modelId="{50848294-4567-47AC-A82F-27B2CDC9DD48}" type="presParOf" srcId="{6DE2BFE6-817E-4A3F-B9E4-E07CE8F59E16}" destId="{523914BA-72FB-4CB3-9DE9-0B72110FBB18}" srcOrd="4" destOrd="0" presId="urn:microsoft.com/office/officeart/2005/8/layout/hierarchy4"/>
    <dgm:cxn modelId="{D712579C-98C3-42CD-921A-51C201F6FD0C}" type="presParOf" srcId="{523914BA-72FB-4CB3-9DE9-0B72110FBB18}" destId="{8A75698C-FB52-4834-8693-D3B79B05264E}" srcOrd="0" destOrd="0" presId="urn:microsoft.com/office/officeart/2005/8/layout/hierarchy4"/>
    <dgm:cxn modelId="{30334693-91FE-4D6D-9D2E-342DBDC7C339}" type="presParOf" srcId="{523914BA-72FB-4CB3-9DE9-0B72110FBB18}" destId="{FC9211D5-99A3-40CD-A16A-862CF70A8C60}" srcOrd="1" destOrd="0" presId="urn:microsoft.com/office/officeart/2005/8/layout/hierarchy4"/>
    <dgm:cxn modelId="{45DF7976-573F-4D4B-B531-96DA950450BA}" type="presParOf" srcId="{523914BA-72FB-4CB3-9DE9-0B72110FBB18}" destId="{4B416C9A-29E1-4B9F-9BEF-CC18CF1C366B}" srcOrd="2" destOrd="0" presId="urn:microsoft.com/office/officeart/2005/8/layout/hierarchy4"/>
    <dgm:cxn modelId="{145C0817-C519-4F6A-9040-C091F7227A20}" type="presParOf" srcId="{4B416C9A-29E1-4B9F-9BEF-CC18CF1C366B}" destId="{07E3BE27-0863-4426-BB7B-F3B5302373F8}" srcOrd="0" destOrd="0" presId="urn:microsoft.com/office/officeart/2005/8/layout/hierarchy4"/>
    <dgm:cxn modelId="{5B8D3759-707B-421D-9C75-C59357233BEA}" type="presParOf" srcId="{07E3BE27-0863-4426-BB7B-F3B5302373F8}" destId="{CACC88BD-656A-4101-9A41-F8E54A9B133C}" srcOrd="0" destOrd="0" presId="urn:microsoft.com/office/officeart/2005/8/layout/hierarchy4"/>
    <dgm:cxn modelId="{5F693783-B2A5-4F76-82CE-8F9B6E5D89D2}" type="presParOf" srcId="{07E3BE27-0863-4426-BB7B-F3B5302373F8}" destId="{7B2A139B-3973-4307-ACE5-4FC30EDAB0E2}" srcOrd="1" destOrd="0" presId="urn:microsoft.com/office/officeart/2005/8/layout/hierarchy4"/>
    <dgm:cxn modelId="{2E306245-0EFB-4992-994E-C2579CFAA8EE}" type="presParOf" srcId="{6DE2BFE6-817E-4A3F-B9E4-E07CE8F59E16}" destId="{77BE4726-EEFD-4BFE-90BC-5C55381D3220}" srcOrd="5" destOrd="0" presId="urn:microsoft.com/office/officeart/2005/8/layout/hierarchy4"/>
    <dgm:cxn modelId="{49D180A7-48DD-4ABA-809E-AB1F21450700}" type="presParOf" srcId="{6DE2BFE6-817E-4A3F-B9E4-E07CE8F59E16}" destId="{2CD779F3-D0EC-4AF8-A899-298BC7A6CC57}" srcOrd="6" destOrd="0" presId="urn:microsoft.com/office/officeart/2005/8/layout/hierarchy4"/>
    <dgm:cxn modelId="{17B45D87-B7A8-420C-AF0A-5B40E9D93EA4}" type="presParOf" srcId="{2CD779F3-D0EC-4AF8-A899-298BC7A6CC57}" destId="{1F1858E7-2EAF-496B-ABA3-0D3DA3C178E1}" srcOrd="0" destOrd="0" presId="urn:microsoft.com/office/officeart/2005/8/layout/hierarchy4"/>
    <dgm:cxn modelId="{9F7AF38F-9FB4-42E8-8CE5-8D5569D1385A}" type="presParOf" srcId="{2CD779F3-D0EC-4AF8-A899-298BC7A6CC57}" destId="{85B16B92-3757-47F6-A067-45CD579F133F}" srcOrd="1" destOrd="0" presId="urn:microsoft.com/office/officeart/2005/8/layout/hierarchy4"/>
    <dgm:cxn modelId="{60DCA5D6-F203-48AD-A98E-6220439C9EDD}" type="presParOf" srcId="{2CD779F3-D0EC-4AF8-A899-298BC7A6CC57}" destId="{5004DE3B-E8F9-4C79-8CB9-3F1ABC557A5E}" srcOrd="2" destOrd="0" presId="urn:microsoft.com/office/officeart/2005/8/layout/hierarchy4"/>
    <dgm:cxn modelId="{6FC31ADA-1E4D-4ADC-A1D0-C89C82A3CAE1}" type="presParOf" srcId="{5004DE3B-E8F9-4C79-8CB9-3F1ABC557A5E}" destId="{4D5B6444-328E-462A-9E00-DC32B1F59119}" srcOrd="0" destOrd="0" presId="urn:microsoft.com/office/officeart/2005/8/layout/hierarchy4"/>
    <dgm:cxn modelId="{0D94BC2A-4994-4E22-A5BE-E892ADA36E6D}" type="presParOf" srcId="{4D5B6444-328E-462A-9E00-DC32B1F59119}" destId="{8F2A16C5-15DE-4E74-82F4-A73E4034A217}" srcOrd="0" destOrd="0" presId="urn:microsoft.com/office/officeart/2005/8/layout/hierarchy4"/>
    <dgm:cxn modelId="{33EC19EB-7A24-4A11-8C08-CED0BD2831C0}" type="presParOf" srcId="{4D5B6444-328E-462A-9E00-DC32B1F59119}" destId="{427CEF7E-8BE5-4FE3-8FC5-0A8DCD798E74}" srcOrd="1" destOrd="0" presId="urn:microsoft.com/office/officeart/2005/8/layout/hierarchy4"/>
    <dgm:cxn modelId="{DCBE8CE6-9DCD-4491-BF80-B5181CCBCBCB}" type="presParOf" srcId="{5004DE3B-E8F9-4C79-8CB9-3F1ABC557A5E}" destId="{2F559FB3-EB58-4801-BCD3-E3ACDC46907A}" srcOrd="1" destOrd="0" presId="urn:microsoft.com/office/officeart/2005/8/layout/hierarchy4"/>
    <dgm:cxn modelId="{BC536416-98B9-4759-AE22-4B7702BDA64F}" type="presParOf" srcId="{5004DE3B-E8F9-4C79-8CB9-3F1ABC557A5E}" destId="{EEABADCE-882D-45BE-9CE8-0F268B6F7C14}" srcOrd="2" destOrd="0" presId="urn:microsoft.com/office/officeart/2005/8/layout/hierarchy4"/>
    <dgm:cxn modelId="{45913D0B-413A-405A-AC21-FA77D3DEB0FA}" type="presParOf" srcId="{EEABADCE-882D-45BE-9CE8-0F268B6F7C14}" destId="{ACA0181C-1E5F-42F9-9B04-7A97D10EE56D}" srcOrd="0" destOrd="0" presId="urn:microsoft.com/office/officeart/2005/8/layout/hierarchy4"/>
    <dgm:cxn modelId="{423760CE-8863-483A-94FE-CAAC185149F6}" type="presParOf" srcId="{EEABADCE-882D-45BE-9CE8-0F268B6F7C14}" destId="{94F1C847-B08F-418E-91D5-369F2DD37D8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371B9-5416-4109-A250-13343BEA3F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509F02B7-170C-4EEB-AB37-83783EBEDE9C}">
      <dgm:prSet phldrT="[Text]" custT="1"/>
      <dgm:spPr/>
      <dgm:t>
        <a:bodyPr/>
        <a:lstStyle/>
        <a:p>
          <a:r>
            <a:rPr lang="en-GB" sz="2400" u="none" dirty="0" smtClean="0">
              <a:solidFill>
                <a:schemeClr val="bg1"/>
              </a:solidFill>
              <a:latin typeface="Calibri" panose="020F0502020204030204" pitchFamily="34" charset="0"/>
              <a:cs typeface="Calibri" panose="020F0502020204030204" pitchFamily="34" charset="0"/>
            </a:rPr>
            <a:t>Construction Products Regulation (CPR)</a:t>
          </a:r>
          <a:endParaRPr lang="en-US" sz="2400" u="none" dirty="0">
            <a:solidFill>
              <a:schemeClr val="bg1"/>
            </a:solidFill>
          </a:endParaRPr>
        </a:p>
      </dgm:t>
    </dgm:pt>
    <dgm:pt modelId="{BCE71908-E125-4D87-9876-D6E435C8A597}" type="parTrans" cxnId="{36F46609-2618-4A8F-8831-01F45B10E4ED}">
      <dgm:prSet/>
      <dgm:spPr/>
      <dgm:t>
        <a:bodyPr/>
        <a:lstStyle/>
        <a:p>
          <a:endParaRPr lang="en-US"/>
        </a:p>
      </dgm:t>
    </dgm:pt>
    <dgm:pt modelId="{A62050F1-F756-40FF-B87E-BE3323DE0F16}" type="sibTrans" cxnId="{36F46609-2618-4A8F-8831-01F45B10E4ED}">
      <dgm:prSet/>
      <dgm:spPr/>
      <dgm:t>
        <a:bodyPr/>
        <a:lstStyle/>
        <a:p>
          <a:endParaRPr lang="en-US"/>
        </a:p>
      </dgm:t>
    </dgm:pt>
    <dgm:pt modelId="{E110B03F-5887-4F35-B76D-469BED0A6869}">
      <dgm:prSet phldrT="[Text]" custT="1"/>
      <dgm:spPr/>
      <dgm:t>
        <a:bodyPr/>
        <a:lstStyle/>
        <a:p>
          <a:r>
            <a:rPr lang="en-GB" sz="2400" dirty="0" smtClean="0">
              <a:solidFill>
                <a:schemeClr val="bg1"/>
              </a:solidFill>
              <a:latin typeface="Calibri" panose="020F0502020204030204" pitchFamily="34" charset="0"/>
              <a:cs typeface="Calibri" panose="020F0502020204030204" pitchFamily="34" charset="0"/>
            </a:rPr>
            <a:t>Fire Information Exchange Platform (</a:t>
          </a:r>
          <a:r>
            <a:rPr lang="en-GB" sz="2400" u="none" dirty="0" smtClean="0">
              <a:solidFill>
                <a:schemeClr val="bg1"/>
              </a:solidFill>
              <a:latin typeface="Calibri" panose="020F0502020204030204" pitchFamily="34" charset="0"/>
              <a:cs typeface="Calibri" panose="020F0502020204030204" pitchFamily="34" charset="0"/>
            </a:rPr>
            <a:t>FIEP</a:t>
          </a:r>
          <a:r>
            <a:rPr lang="en-GB" sz="2400" dirty="0" smtClean="0">
              <a:solidFill>
                <a:schemeClr val="bg1"/>
              </a:solidFill>
              <a:latin typeface="Calibri" panose="020F0502020204030204" pitchFamily="34" charset="0"/>
              <a:cs typeface="Calibri" panose="020F0502020204030204" pitchFamily="34" charset="0"/>
            </a:rPr>
            <a:t>).</a:t>
          </a:r>
          <a:endParaRPr lang="en-US" sz="2400" dirty="0">
            <a:solidFill>
              <a:schemeClr val="bg1"/>
            </a:solidFill>
          </a:endParaRPr>
        </a:p>
      </dgm:t>
    </dgm:pt>
    <dgm:pt modelId="{ACD00976-523E-468B-9071-20EE26A6E298}" type="parTrans" cxnId="{E8CEECCE-BDFC-46D1-8629-F1F02C6A78C6}">
      <dgm:prSet/>
      <dgm:spPr/>
      <dgm:t>
        <a:bodyPr/>
        <a:lstStyle/>
        <a:p>
          <a:endParaRPr lang="en-US"/>
        </a:p>
      </dgm:t>
    </dgm:pt>
    <dgm:pt modelId="{5C0AEE72-9256-4C67-832D-6192ACB79265}" type="sibTrans" cxnId="{E8CEECCE-BDFC-46D1-8629-F1F02C6A78C6}">
      <dgm:prSet/>
      <dgm:spPr/>
      <dgm:t>
        <a:bodyPr/>
        <a:lstStyle/>
        <a:p>
          <a:endParaRPr lang="en-US"/>
        </a:p>
      </dgm:t>
    </dgm:pt>
    <dgm:pt modelId="{6DE2BFE6-817E-4A3F-B9E4-E07CE8F59E16}" type="pres">
      <dgm:prSet presAssocID="{334371B9-5416-4109-A250-13343BEA3FDE}" presName="Name0" presStyleCnt="0">
        <dgm:presLayoutVars>
          <dgm:chPref val="1"/>
          <dgm:dir/>
          <dgm:animOne val="branch"/>
          <dgm:animLvl val="lvl"/>
          <dgm:resizeHandles/>
        </dgm:presLayoutVars>
      </dgm:prSet>
      <dgm:spPr/>
      <dgm:t>
        <a:bodyPr/>
        <a:lstStyle/>
        <a:p>
          <a:endParaRPr lang="en-US"/>
        </a:p>
      </dgm:t>
    </dgm:pt>
    <dgm:pt modelId="{816E6837-DA9B-482E-9D13-B1D0DBAE9076}" type="pres">
      <dgm:prSet presAssocID="{509F02B7-170C-4EEB-AB37-83783EBEDE9C}" presName="vertOne" presStyleCnt="0"/>
      <dgm:spPr/>
    </dgm:pt>
    <dgm:pt modelId="{351EFD67-5E89-4749-86CF-0489E015D4BE}" type="pres">
      <dgm:prSet presAssocID="{509F02B7-170C-4EEB-AB37-83783EBEDE9C}" presName="txOne" presStyleLbl="node0" presStyleIdx="0" presStyleCnt="2">
        <dgm:presLayoutVars>
          <dgm:chPref val="3"/>
        </dgm:presLayoutVars>
      </dgm:prSet>
      <dgm:spPr/>
      <dgm:t>
        <a:bodyPr/>
        <a:lstStyle/>
        <a:p>
          <a:endParaRPr lang="en-US"/>
        </a:p>
      </dgm:t>
    </dgm:pt>
    <dgm:pt modelId="{9C4B9F02-924D-4E97-89FC-2EE8048A2AA9}" type="pres">
      <dgm:prSet presAssocID="{509F02B7-170C-4EEB-AB37-83783EBEDE9C}" presName="horzOne" presStyleCnt="0"/>
      <dgm:spPr/>
    </dgm:pt>
    <dgm:pt modelId="{EE728538-F278-4032-BFEB-B50BCF1CA7E9}" type="pres">
      <dgm:prSet presAssocID="{A62050F1-F756-40FF-B87E-BE3323DE0F16}" presName="sibSpaceOne" presStyleCnt="0"/>
      <dgm:spPr/>
    </dgm:pt>
    <dgm:pt modelId="{C2BAB5F1-A2E7-4BC1-A685-40869EB6C918}" type="pres">
      <dgm:prSet presAssocID="{E110B03F-5887-4F35-B76D-469BED0A6869}" presName="vertOne" presStyleCnt="0"/>
      <dgm:spPr/>
    </dgm:pt>
    <dgm:pt modelId="{8AC2D307-7FBE-4B01-BF03-74EE03E43B63}" type="pres">
      <dgm:prSet presAssocID="{E110B03F-5887-4F35-B76D-469BED0A6869}" presName="txOne" presStyleLbl="node0" presStyleIdx="1" presStyleCnt="2">
        <dgm:presLayoutVars>
          <dgm:chPref val="3"/>
        </dgm:presLayoutVars>
      </dgm:prSet>
      <dgm:spPr/>
      <dgm:t>
        <a:bodyPr/>
        <a:lstStyle/>
        <a:p>
          <a:endParaRPr lang="en-US"/>
        </a:p>
      </dgm:t>
    </dgm:pt>
    <dgm:pt modelId="{90F3ADE4-6949-467A-ACA5-2324864AA21F}" type="pres">
      <dgm:prSet presAssocID="{E110B03F-5887-4F35-B76D-469BED0A6869}" presName="horzOne" presStyleCnt="0"/>
      <dgm:spPr/>
    </dgm:pt>
  </dgm:ptLst>
  <dgm:cxnLst>
    <dgm:cxn modelId="{501A22B4-F598-4161-8400-57FFF9C11664}" type="presOf" srcId="{509F02B7-170C-4EEB-AB37-83783EBEDE9C}" destId="{351EFD67-5E89-4749-86CF-0489E015D4BE}" srcOrd="0" destOrd="0" presId="urn:microsoft.com/office/officeart/2005/8/layout/hierarchy4"/>
    <dgm:cxn modelId="{36F46609-2618-4A8F-8831-01F45B10E4ED}" srcId="{334371B9-5416-4109-A250-13343BEA3FDE}" destId="{509F02B7-170C-4EEB-AB37-83783EBEDE9C}" srcOrd="0" destOrd="0" parTransId="{BCE71908-E125-4D87-9876-D6E435C8A597}" sibTransId="{A62050F1-F756-40FF-B87E-BE3323DE0F16}"/>
    <dgm:cxn modelId="{F815A6BC-2CB3-4BCC-9E43-80C6CC6D7140}" type="presOf" srcId="{E110B03F-5887-4F35-B76D-469BED0A6869}" destId="{8AC2D307-7FBE-4B01-BF03-74EE03E43B63}" srcOrd="0" destOrd="0" presId="urn:microsoft.com/office/officeart/2005/8/layout/hierarchy4"/>
    <dgm:cxn modelId="{E8CEECCE-BDFC-46D1-8629-F1F02C6A78C6}" srcId="{334371B9-5416-4109-A250-13343BEA3FDE}" destId="{E110B03F-5887-4F35-B76D-469BED0A6869}" srcOrd="1" destOrd="0" parTransId="{ACD00976-523E-468B-9071-20EE26A6E298}" sibTransId="{5C0AEE72-9256-4C67-832D-6192ACB79265}"/>
    <dgm:cxn modelId="{B467A60C-ADCF-4FD2-BD5B-E26273D94B60}" type="presOf" srcId="{334371B9-5416-4109-A250-13343BEA3FDE}" destId="{6DE2BFE6-817E-4A3F-B9E4-E07CE8F59E16}" srcOrd="0" destOrd="0" presId="urn:microsoft.com/office/officeart/2005/8/layout/hierarchy4"/>
    <dgm:cxn modelId="{200BAE21-15F3-406A-AB15-DB2ADB1925B6}" type="presParOf" srcId="{6DE2BFE6-817E-4A3F-B9E4-E07CE8F59E16}" destId="{816E6837-DA9B-482E-9D13-B1D0DBAE9076}" srcOrd="0" destOrd="0" presId="urn:microsoft.com/office/officeart/2005/8/layout/hierarchy4"/>
    <dgm:cxn modelId="{DAE2CACB-2496-4BE5-A8BA-744126F6DD9D}" type="presParOf" srcId="{816E6837-DA9B-482E-9D13-B1D0DBAE9076}" destId="{351EFD67-5E89-4749-86CF-0489E015D4BE}" srcOrd="0" destOrd="0" presId="urn:microsoft.com/office/officeart/2005/8/layout/hierarchy4"/>
    <dgm:cxn modelId="{01CDAA11-CB8E-4585-B879-59EBCE61906A}" type="presParOf" srcId="{816E6837-DA9B-482E-9D13-B1D0DBAE9076}" destId="{9C4B9F02-924D-4E97-89FC-2EE8048A2AA9}" srcOrd="1" destOrd="0" presId="urn:microsoft.com/office/officeart/2005/8/layout/hierarchy4"/>
    <dgm:cxn modelId="{CA0DBA88-8708-4468-B4FB-E019B91AA274}" type="presParOf" srcId="{6DE2BFE6-817E-4A3F-B9E4-E07CE8F59E16}" destId="{EE728538-F278-4032-BFEB-B50BCF1CA7E9}" srcOrd="1" destOrd="0" presId="urn:microsoft.com/office/officeart/2005/8/layout/hierarchy4"/>
    <dgm:cxn modelId="{99BCC2F6-4DF5-4483-8EEF-50EC02B047B7}" type="presParOf" srcId="{6DE2BFE6-817E-4A3F-B9E4-E07CE8F59E16}" destId="{C2BAB5F1-A2E7-4BC1-A685-40869EB6C918}" srcOrd="2" destOrd="0" presId="urn:microsoft.com/office/officeart/2005/8/layout/hierarchy4"/>
    <dgm:cxn modelId="{1746EE16-2F8A-4409-93D6-573C0D33E9DC}" type="presParOf" srcId="{C2BAB5F1-A2E7-4BC1-A685-40869EB6C918}" destId="{8AC2D307-7FBE-4B01-BF03-74EE03E43B63}" srcOrd="0" destOrd="0" presId="urn:microsoft.com/office/officeart/2005/8/layout/hierarchy4"/>
    <dgm:cxn modelId="{631CF67B-2FB6-446B-ACB4-2C5AF03FCBD2}" type="presParOf" srcId="{C2BAB5F1-A2E7-4BC1-A685-40869EB6C918}" destId="{90F3ADE4-6949-467A-ACA5-2324864AA21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371B9-5416-4109-A250-13343BEA3F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509F02B7-170C-4EEB-AB37-83783EBEDE9C}">
      <dgm:prSet phldrT="[Text]" custT="1"/>
      <dgm:spPr/>
      <dgm:t>
        <a:bodyPr/>
        <a:lstStyle/>
        <a:p>
          <a:r>
            <a:rPr lang="en-GB" sz="2400" u="none" dirty="0" smtClean="0">
              <a:solidFill>
                <a:schemeClr val="bg1"/>
              </a:solidFill>
              <a:latin typeface="Calibri" panose="020F0502020204030204" pitchFamily="34" charset="0"/>
              <a:cs typeface="Calibri" panose="020F0502020204030204" pitchFamily="34" charset="0"/>
            </a:rPr>
            <a:t>Eurocodes</a:t>
          </a:r>
          <a:endParaRPr lang="en-US" sz="2400" u="none" dirty="0">
            <a:solidFill>
              <a:schemeClr val="bg1"/>
            </a:solidFill>
          </a:endParaRPr>
        </a:p>
      </dgm:t>
    </dgm:pt>
    <dgm:pt modelId="{BCE71908-E125-4D87-9876-D6E435C8A597}" type="parTrans" cxnId="{36F46609-2618-4A8F-8831-01F45B10E4ED}">
      <dgm:prSet/>
      <dgm:spPr/>
      <dgm:t>
        <a:bodyPr/>
        <a:lstStyle/>
        <a:p>
          <a:endParaRPr lang="en-US"/>
        </a:p>
      </dgm:t>
    </dgm:pt>
    <dgm:pt modelId="{A62050F1-F756-40FF-B87E-BE3323DE0F16}" type="sibTrans" cxnId="{36F46609-2618-4A8F-8831-01F45B10E4ED}">
      <dgm:prSet/>
      <dgm:spPr/>
      <dgm:t>
        <a:bodyPr/>
        <a:lstStyle/>
        <a:p>
          <a:endParaRPr lang="en-US"/>
        </a:p>
      </dgm:t>
    </dgm:pt>
    <dgm:pt modelId="{C7184FB3-9FF1-43AA-90F3-2F77689C72DC}">
      <dgm:prSet phldrT="[Text]" custT="1"/>
      <dgm:spPr/>
      <dgm:t>
        <a:bodyPr/>
        <a:lstStyle/>
        <a:p>
          <a:r>
            <a:rPr lang="en-GB" sz="2000" u="none" dirty="0" smtClean="0">
              <a:solidFill>
                <a:schemeClr val="bg1"/>
              </a:solidFill>
              <a:latin typeface="Calibri" panose="020F0502020204030204" pitchFamily="34" charset="0"/>
              <a:cs typeface="Calibri" panose="020F0502020204030204" pitchFamily="34" charset="0"/>
            </a:rPr>
            <a:t>Assessment of Cross-border trade of Construction Products, production and trade data. </a:t>
          </a:r>
          <a:endParaRPr lang="en-US" sz="2000" u="none" dirty="0">
            <a:solidFill>
              <a:schemeClr val="bg1"/>
            </a:solidFill>
          </a:endParaRPr>
        </a:p>
      </dgm:t>
    </dgm:pt>
    <dgm:pt modelId="{A1EC0009-E9F4-4130-934C-73C336D61FDF}" type="parTrans" cxnId="{B620CEC0-D3CB-41A7-9C63-F851B3B8655E}">
      <dgm:prSet/>
      <dgm:spPr/>
      <dgm:t>
        <a:bodyPr/>
        <a:lstStyle/>
        <a:p>
          <a:endParaRPr lang="en-US"/>
        </a:p>
      </dgm:t>
    </dgm:pt>
    <dgm:pt modelId="{1888ABB7-52EF-4797-855D-8E8196856B9D}" type="sibTrans" cxnId="{B620CEC0-D3CB-41A7-9C63-F851B3B8655E}">
      <dgm:prSet/>
      <dgm:spPr/>
      <dgm:t>
        <a:bodyPr/>
        <a:lstStyle/>
        <a:p>
          <a:endParaRPr lang="en-US"/>
        </a:p>
      </dgm:t>
    </dgm:pt>
    <dgm:pt modelId="{6DE2BFE6-817E-4A3F-B9E4-E07CE8F59E16}" type="pres">
      <dgm:prSet presAssocID="{334371B9-5416-4109-A250-13343BEA3FDE}" presName="Name0" presStyleCnt="0">
        <dgm:presLayoutVars>
          <dgm:chPref val="1"/>
          <dgm:dir/>
          <dgm:animOne val="branch"/>
          <dgm:animLvl val="lvl"/>
          <dgm:resizeHandles/>
        </dgm:presLayoutVars>
      </dgm:prSet>
      <dgm:spPr/>
      <dgm:t>
        <a:bodyPr/>
        <a:lstStyle/>
        <a:p>
          <a:endParaRPr lang="en-US"/>
        </a:p>
      </dgm:t>
    </dgm:pt>
    <dgm:pt modelId="{816E6837-DA9B-482E-9D13-B1D0DBAE9076}" type="pres">
      <dgm:prSet presAssocID="{509F02B7-170C-4EEB-AB37-83783EBEDE9C}" presName="vertOne" presStyleCnt="0"/>
      <dgm:spPr/>
    </dgm:pt>
    <dgm:pt modelId="{351EFD67-5E89-4749-86CF-0489E015D4BE}" type="pres">
      <dgm:prSet presAssocID="{509F02B7-170C-4EEB-AB37-83783EBEDE9C}" presName="txOne" presStyleLbl="node0" presStyleIdx="0" presStyleCnt="2">
        <dgm:presLayoutVars>
          <dgm:chPref val="3"/>
        </dgm:presLayoutVars>
      </dgm:prSet>
      <dgm:spPr/>
      <dgm:t>
        <a:bodyPr/>
        <a:lstStyle/>
        <a:p>
          <a:endParaRPr lang="en-US"/>
        </a:p>
      </dgm:t>
    </dgm:pt>
    <dgm:pt modelId="{9C4B9F02-924D-4E97-89FC-2EE8048A2AA9}" type="pres">
      <dgm:prSet presAssocID="{509F02B7-170C-4EEB-AB37-83783EBEDE9C}" presName="horzOne" presStyleCnt="0"/>
      <dgm:spPr/>
    </dgm:pt>
    <dgm:pt modelId="{EE728538-F278-4032-BFEB-B50BCF1CA7E9}" type="pres">
      <dgm:prSet presAssocID="{A62050F1-F756-40FF-B87E-BE3323DE0F16}" presName="sibSpaceOne" presStyleCnt="0"/>
      <dgm:spPr/>
    </dgm:pt>
    <dgm:pt modelId="{EB154886-3338-4DA6-BEF8-384077073939}" type="pres">
      <dgm:prSet presAssocID="{C7184FB3-9FF1-43AA-90F3-2F77689C72DC}" presName="vertOne" presStyleCnt="0"/>
      <dgm:spPr/>
    </dgm:pt>
    <dgm:pt modelId="{0597C004-0D4A-4940-968C-2E2A377D218E}" type="pres">
      <dgm:prSet presAssocID="{C7184FB3-9FF1-43AA-90F3-2F77689C72DC}" presName="txOne" presStyleLbl="node0" presStyleIdx="1" presStyleCnt="2">
        <dgm:presLayoutVars>
          <dgm:chPref val="3"/>
        </dgm:presLayoutVars>
      </dgm:prSet>
      <dgm:spPr/>
      <dgm:t>
        <a:bodyPr/>
        <a:lstStyle/>
        <a:p>
          <a:endParaRPr lang="en-US"/>
        </a:p>
      </dgm:t>
    </dgm:pt>
    <dgm:pt modelId="{9A4A986F-5841-4A7D-9262-6B08C9D0AB1C}" type="pres">
      <dgm:prSet presAssocID="{C7184FB3-9FF1-43AA-90F3-2F77689C72DC}" presName="horzOne" presStyleCnt="0"/>
      <dgm:spPr/>
    </dgm:pt>
  </dgm:ptLst>
  <dgm:cxnLst>
    <dgm:cxn modelId="{B620CEC0-D3CB-41A7-9C63-F851B3B8655E}" srcId="{334371B9-5416-4109-A250-13343BEA3FDE}" destId="{C7184FB3-9FF1-43AA-90F3-2F77689C72DC}" srcOrd="1" destOrd="0" parTransId="{A1EC0009-E9F4-4130-934C-73C336D61FDF}" sibTransId="{1888ABB7-52EF-4797-855D-8E8196856B9D}"/>
    <dgm:cxn modelId="{36F46609-2618-4A8F-8831-01F45B10E4ED}" srcId="{334371B9-5416-4109-A250-13343BEA3FDE}" destId="{509F02B7-170C-4EEB-AB37-83783EBEDE9C}" srcOrd="0" destOrd="0" parTransId="{BCE71908-E125-4D87-9876-D6E435C8A597}" sibTransId="{A62050F1-F756-40FF-B87E-BE3323DE0F16}"/>
    <dgm:cxn modelId="{87B6205D-1992-4EFC-B97A-070FD4B54DF8}" type="presOf" srcId="{C7184FB3-9FF1-43AA-90F3-2F77689C72DC}" destId="{0597C004-0D4A-4940-968C-2E2A377D218E}" srcOrd="0" destOrd="0" presId="urn:microsoft.com/office/officeart/2005/8/layout/hierarchy4"/>
    <dgm:cxn modelId="{B467A60C-ADCF-4FD2-BD5B-E26273D94B60}" type="presOf" srcId="{334371B9-5416-4109-A250-13343BEA3FDE}" destId="{6DE2BFE6-817E-4A3F-B9E4-E07CE8F59E16}" srcOrd="0" destOrd="0" presId="urn:microsoft.com/office/officeart/2005/8/layout/hierarchy4"/>
    <dgm:cxn modelId="{501A22B4-F598-4161-8400-57FFF9C11664}" type="presOf" srcId="{509F02B7-170C-4EEB-AB37-83783EBEDE9C}" destId="{351EFD67-5E89-4749-86CF-0489E015D4BE}" srcOrd="0" destOrd="0" presId="urn:microsoft.com/office/officeart/2005/8/layout/hierarchy4"/>
    <dgm:cxn modelId="{200BAE21-15F3-406A-AB15-DB2ADB1925B6}" type="presParOf" srcId="{6DE2BFE6-817E-4A3F-B9E4-E07CE8F59E16}" destId="{816E6837-DA9B-482E-9D13-B1D0DBAE9076}" srcOrd="0" destOrd="0" presId="urn:microsoft.com/office/officeart/2005/8/layout/hierarchy4"/>
    <dgm:cxn modelId="{DAE2CACB-2496-4BE5-A8BA-744126F6DD9D}" type="presParOf" srcId="{816E6837-DA9B-482E-9D13-B1D0DBAE9076}" destId="{351EFD67-5E89-4749-86CF-0489E015D4BE}" srcOrd="0" destOrd="0" presId="urn:microsoft.com/office/officeart/2005/8/layout/hierarchy4"/>
    <dgm:cxn modelId="{01CDAA11-CB8E-4585-B879-59EBCE61906A}" type="presParOf" srcId="{816E6837-DA9B-482E-9D13-B1D0DBAE9076}" destId="{9C4B9F02-924D-4E97-89FC-2EE8048A2AA9}" srcOrd="1" destOrd="0" presId="urn:microsoft.com/office/officeart/2005/8/layout/hierarchy4"/>
    <dgm:cxn modelId="{CA0DBA88-8708-4468-B4FB-E019B91AA274}" type="presParOf" srcId="{6DE2BFE6-817E-4A3F-B9E4-E07CE8F59E16}" destId="{EE728538-F278-4032-BFEB-B50BCF1CA7E9}" srcOrd="1" destOrd="0" presId="urn:microsoft.com/office/officeart/2005/8/layout/hierarchy4"/>
    <dgm:cxn modelId="{699033F6-DB4B-4A74-B0D4-4A703B9DB589}" type="presParOf" srcId="{6DE2BFE6-817E-4A3F-B9E4-E07CE8F59E16}" destId="{EB154886-3338-4DA6-BEF8-384077073939}" srcOrd="2" destOrd="0" presId="urn:microsoft.com/office/officeart/2005/8/layout/hierarchy4"/>
    <dgm:cxn modelId="{E9A27281-53BC-46F6-8247-3E4B4DFB4C60}" type="presParOf" srcId="{EB154886-3338-4DA6-BEF8-384077073939}" destId="{0597C004-0D4A-4940-968C-2E2A377D218E}" srcOrd="0" destOrd="0" presId="urn:microsoft.com/office/officeart/2005/8/layout/hierarchy4"/>
    <dgm:cxn modelId="{EFD521DB-4D43-4493-94D2-218E85509D46}" type="presParOf" srcId="{EB154886-3338-4DA6-BEF8-384077073939}" destId="{9A4A986F-5841-4A7D-9262-6B08C9D0AB1C}"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326B33-B796-4F72-A9D7-7AE61A177616}" type="doc">
      <dgm:prSet loTypeId="urn:microsoft.com/office/officeart/2005/8/layout/chevron1" loCatId="process" qsTypeId="urn:microsoft.com/office/officeart/2005/8/quickstyle/simple4" qsCatId="simple" csTypeId="urn:microsoft.com/office/officeart/2005/8/colors/accent1_2" csCatId="accent1" phldr="1"/>
      <dgm:spPr/>
    </dgm:pt>
    <dgm:pt modelId="{2133441B-B4E4-49B7-9C17-E7A8D1840398}">
      <dgm:prSet phldrT="[Text]" custT="1"/>
      <dgm:spPr/>
      <dgm:t>
        <a:bodyPr/>
        <a:lstStyle/>
        <a:p>
          <a:r>
            <a:rPr lang="en-GB" sz="1050" dirty="0" smtClean="0">
              <a:latin typeface="Calibri" panose="020F0502020204030204" pitchFamily="34" charset="0"/>
              <a:cs typeface="Calibri" panose="020F0502020204030204" pitchFamily="34" charset="0"/>
            </a:rPr>
            <a:t>‘’Explore working with </a:t>
          </a:r>
          <a:r>
            <a:rPr lang="en-GB" sz="1050" b="1" dirty="0" smtClean="0">
              <a:latin typeface="Calibri" panose="020F0502020204030204" pitchFamily="34" charset="0"/>
              <a:cs typeface="Calibri" panose="020F0502020204030204" pitchFamily="34" charset="0"/>
            </a:rPr>
            <a:t>cities. </a:t>
          </a:r>
          <a:r>
            <a:rPr lang="en-GB" sz="1050" dirty="0" smtClean="0">
              <a:latin typeface="Calibri" panose="020F0502020204030204" pitchFamily="34" charset="0"/>
              <a:cs typeface="Calibri" panose="020F0502020204030204" pitchFamily="34" charset="0"/>
            </a:rPr>
            <a:t>They have an interesting point of view of what they need from the construction products , services and the C&amp;D operators.’’</a:t>
          </a:r>
          <a:endParaRPr lang="en-US" sz="1050" dirty="0">
            <a:latin typeface="Calibri" panose="020F0502020204030204" pitchFamily="34" charset="0"/>
            <a:cs typeface="Calibri" panose="020F0502020204030204" pitchFamily="34" charset="0"/>
          </a:endParaRPr>
        </a:p>
      </dgm:t>
    </dgm:pt>
    <dgm:pt modelId="{C791A2DD-64ED-4AAB-8B8B-4A1D3D2ED2F9}" type="parTrans" cxnId="{449ABF0E-B514-4FCC-9BB3-6F02D5C88783}">
      <dgm:prSet/>
      <dgm:spPr/>
      <dgm:t>
        <a:bodyPr/>
        <a:lstStyle/>
        <a:p>
          <a:endParaRPr lang="en-US"/>
        </a:p>
      </dgm:t>
    </dgm:pt>
    <dgm:pt modelId="{6FCE381D-C4FD-48D0-970F-ED5780DABB62}" type="sibTrans" cxnId="{449ABF0E-B514-4FCC-9BB3-6F02D5C88783}">
      <dgm:prSet/>
      <dgm:spPr/>
      <dgm:t>
        <a:bodyPr/>
        <a:lstStyle/>
        <a:p>
          <a:endParaRPr lang="en-US"/>
        </a:p>
      </dgm:t>
    </dgm:pt>
    <dgm:pt modelId="{6EA212FF-9009-487A-9BE5-7DA53F792542}">
      <dgm:prSet phldrT="[Text]" custT="1"/>
      <dgm:spPr/>
      <dgm:t>
        <a:bodyPr/>
        <a:lstStyle/>
        <a:p>
          <a:r>
            <a:rPr lang="en-US" sz="1600" dirty="0" smtClean="0">
              <a:latin typeface="Calibri" panose="020F0502020204030204" pitchFamily="34" charset="0"/>
              <a:cs typeface="Calibri" panose="020F0502020204030204" pitchFamily="34" charset="0"/>
            </a:rPr>
            <a:t>‘Involve actors from all the </a:t>
          </a:r>
          <a:r>
            <a:rPr lang="en-US" sz="1600" b="1" dirty="0" smtClean="0">
              <a:latin typeface="Calibri" panose="020F0502020204030204" pitchFamily="34" charset="0"/>
              <a:cs typeface="Calibri" panose="020F0502020204030204" pitchFamily="34" charset="0"/>
            </a:rPr>
            <a:t>value chain </a:t>
          </a:r>
          <a:r>
            <a:rPr lang="en-US" sz="1600" dirty="0" smtClean="0">
              <a:latin typeface="Calibri" panose="020F0502020204030204" pitchFamily="34" charset="0"/>
              <a:cs typeface="Calibri" panose="020F0502020204030204" pitchFamily="34" charset="0"/>
            </a:rPr>
            <a:t>to address lifecycle performance’’</a:t>
          </a:r>
          <a:endParaRPr lang="en-US" sz="1600" dirty="0">
            <a:latin typeface="Calibri" panose="020F0502020204030204" pitchFamily="34" charset="0"/>
            <a:cs typeface="Calibri" panose="020F0502020204030204" pitchFamily="34" charset="0"/>
          </a:endParaRPr>
        </a:p>
      </dgm:t>
    </dgm:pt>
    <dgm:pt modelId="{E585B315-83F1-4860-B539-C9847390163F}" type="parTrans" cxnId="{BA24D71B-6AA2-4D7B-88FD-571A3E0A646B}">
      <dgm:prSet/>
      <dgm:spPr/>
      <dgm:t>
        <a:bodyPr/>
        <a:lstStyle/>
        <a:p>
          <a:endParaRPr lang="en-US"/>
        </a:p>
      </dgm:t>
    </dgm:pt>
    <dgm:pt modelId="{A9B2E083-5A76-44C9-A3BA-535824EA7A6B}" type="sibTrans" cxnId="{BA24D71B-6AA2-4D7B-88FD-571A3E0A646B}">
      <dgm:prSet/>
      <dgm:spPr/>
      <dgm:t>
        <a:bodyPr/>
        <a:lstStyle/>
        <a:p>
          <a:endParaRPr lang="en-US"/>
        </a:p>
      </dgm:t>
    </dgm:pt>
    <dgm:pt modelId="{BDC1E8C3-7784-4579-BC6D-5C681CC5BA49}">
      <dgm:prSet phldrT="[Text]" custT="1"/>
      <dgm:spPr/>
      <dgm:t>
        <a:bodyPr/>
        <a:lstStyle/>
        <a:p>
          <a:r>
            <a:rPr lang="en-US" sz="1600" b="0" dirty="0" smtClean="0">
              <a:latin typeface="Calibri" panose="020F0502020204030204" pitchFamily="34" charset="0"/>
              <a:cs typeface="Calibri" panose="020F0502020204030204" pitchFamily="34" charset="0"/>
            </a:rPr>
            <a:t>‘Vision</a:t>
          </a:r>
          <a:r>
            <a:rPr lang="en-US" sz="1600" dirty="0" smtClean="0">
              <a:latin typeface="Calibri" panose="020F0502020204030204" pitchFamily="34" charset="0"/>
              <a:cs typeface="Calibri" panose="020F0502020204030204" pitchFamily="34" charset="0"/>
            </a:rPr>
            <a:t> 2050’’</a:t>
          </a:r>
          <a:endParaRPr lang="en-US" sz="1600" dirty="0">
            <a:latin typeface="Calibri" panose="020F0502020204030204" pitchFamily="34" charset="0"/>
            <a:cs typeface="Calibri" panose="020F0502020204030204" pitchFamily="34" charset="0"/>
          </a:endParaRPr>
        </a:p>
      </dgm:t>
    </dgm:pt>
    <dgm:pt modelId="{B68E34F5-2103-4475-948E-D5FDB792D01E}" type="parTrans" cxnId="{153BD7FB-90FE-4977-BB58-DF6ED29A7192}">
      <dgm:prSet/>
      <dgm:spPr/>
      <dgm:t>
        <a:bodyPr/>
        <a:lstStyle/>
        <a:p>
          <a:endParaRPr lang="en-US"/>
        </a:p>
      </dgm:t>
    </dgm:pt>
    <dgm:pt modelId="{A6427D13-429F-4B46-A210-D42EE0792F78}" type="sibTrans" cxnId="{153BD7FB-90FE-4977-BB58-DF6ED29A7192}">
      <dgm:prSet/>
      <dgm:spPr/>
      <dgm:t>
        <a:bodyPr/>
        <a:lstStyle/>
        <a:p>
          <a:endParaRPr lang="en-US"/>
        </a:p>
      </dgm:t>
    </dgm:pt>
    <dgm:pt modelId="{8C4BF45D-7CE7-4F8C-859E-01C4DB98321C}" type="pres">
      <dgm:prSet presAssocID="{BD326B33-B796-4F72-A9D7-7AE61A177616}" presName="Name0" presStyleCnt="0">
        <dgm:presLayoutVars>
          <dgm:dir/>
          <dgm:animLvl val="lvl"/>
          <dgm:resizeHandles val="exact"/>
        </dgm:presLayoutVars>
      </dgm:prSet>
      <dgm:spPr/>
    </dgm:pt>
    <dgm:pt modelId="{BEC41849-F9D0-42BC-A9D2-199445B3A179}" type="pres">
      <dgm:prSet presAssocID="{2133441B-B4E4-49B7-9C17-E7A8D1840398}" presName="parTxOnly" presStyleLbl="node1" presStyleIdx="0" presStyleCnt="3">
        <dgm:presLayoutVars>
          <dgm:chMax val="0"/>
          <dgm:chPref val="0"/>
          <dgm:bulletEnabled val="1"/>
        </dgm:presLayoutVars>
      </dgm:prSet>
      <dgm:spPr/>
      <dgm:t>
        <a:bodyPr/>
        <a:lstStyle/>
        <a:p>
          <a:endParaRPr lang="en-US"/>
        </a:p>
      </dgm:t>
    </dgm:pt>
    <dgm:pt modelId="{CE506E07-53D0-4D30-8C12-486EE36C94D0}" type="pres">
      <dgm:prSet presAssocID="{6FCE381D-C4FD-48D0-970F-ED5780DABB62}" presName="parTxOnlySpace" presStyleCnt="0"/>
      <dgm:spPr/>
    </dgm:pt>
    <dgm:pt modelId="{ACFD4B09-C63B-40D2-A205-08DDA73610A4}" type="pres">
      <dgm:prSet presAssocID="{6EA212FF-9009-487A-9BE5-7DA53F792542}" presName="parTxOnly" presStyleLbl="node1" presStyleIdx="1" presStyleCnt="3">
        <dgm:presLayoutVars>
          <dgm:chMax val="0"/>
          <dgm:chPref val="0"/>
          <dgm:bulletEnabled val="1"/>
        </dgm:presLayoutVars>
      </dgm:prSet>
      <dgm:spPr/>
      <dgm:t>
        <a:bodyPr/>
        <a:lstStyle/>
        <a:p>
          <a:endParaRPr lang="en-US"/>
        </a:p>
      </dgm:t>
    </dgm:pt>
    <dgm:pt modelId="{6668C4E3-0F9D-4402-8B98-0EEA205ADC5C}" type="pres">
      <dgm:prSet presAssocID="{A9B2E083-5A76-44C9-A3BA-535824EA7A6B}" presName="parTxOnlySpace" presStyleCnt="0"/>
      <dgm:spPr/>
    </dgm:pt>
    <dgm:pt modelId="{A0663309-6EA1-4691-B407-49C421FF4DE4}" type="pres">
      <dgm:prSet presAssocID="{BDC1E8C3-7784-4579-BC6D-5C681CC5BA49}" presName="parTxOnly" presStyleLbl="node1" presStyleIdx="2" presStyleCnt="3">
        <dgm:presLayoutVars>
          <dgm:chMax val="0"/>
          <dgm:chPref val="0"/>
          <dgm:bulletEnabled val="1"/>
        </dgm:presLayoutVars>
      </dgm:prSet>
      <dgm:spPr/>
      <dgm:t>
        <a:bodyPr/>
        <a:lstStyle/>
        <a:p>
          <a:endParaRPr lang="en-US"/>
        </a:p>
      </dgm:t>
    </dgm:pt>
  </dgm:ptLst>
  <dgm:cxnLst>
    <dgm:cxn modelId="{88369717-FAD3-40E4-B36E-2417512E0ADD}" type="presOf" srcId="{BD326B33-B796-4F72-A9D7-7AE61A177616}" destId="{8C4BF45D-7CE7-4F8C-859E-01C4DB98321C}" srcOrd="0" destOrd="0" presId="urn:microsoft.com/office/officeart/2005/8/layout/chevron1"/>
    <dgm:cxn modelId="{BA24D71B-6AA2-4D7B-88FD-571A3E0A646B}" srcId="{BD326B33-B796-4F72-A9D7-7AE61A177616}" destId="{6EA212FF-9009-487A-9BE5-7DA53F792542}" srcOrd="1" destOrd="0" parTransId="{E585B315-83F1-4860-B539-C9847390163F}" sibTransId="{A9B2E083-5A76-44C9-A3BA-535824EA7A6B}"/>
    <dgm:cxn modelId="{449ABF0E-B514-4FCC-9BB3-6F02D5C88783}" srcId="{BD326B33-B796-4F72-A9D7-7AE61A177616}" destId="{2133441B-B4E4-49B7-9C17-E7A8D1840398}" srcOrd="0" destOrd="0" parTransId="{C791A2DD-64ED-4AAB-8B8B-4A1D3D2ED2F9}" sibTransId="{6FCE381D-C4FD-48D0-970F-ED5780DABB62}"/>
    <dgm:cxn modelId="{590FDA8C-FCF4-4B92-BB0A-9C3DC56ED9E1}" type="presOf" srcId="{2133441B-B4E4-49B7-9C17-E7A8D1840398}" destId="{BEC41849-F9D0-42BC-A9D2-199445B3A179}" srcOrd="0" destOrd="0" presId="urn:microsoft.com/office/officeart/2005/8/layout/chevron1"/>
    <dgm:cxn modelId="{73CFCD5F-A242-4298-BD23-9AB1CAAF3E13}" type="presOf" srcId="{6EA212FF-9009-487A-9BE5-7DA53F792542}" destId="{ACFD4B09-C63B-40D2-A205-08DDA73610A4}" srcOrd="0" destOrd="0" presId="urn:microsoft.com/office/officeart/2005/8/layout/chevron1"/>
    <dgm:cxn modelId="{229D14A1-1A7C-48AB-8D49-4BA7918F36C3}" type="presOf" srcId="{BDC1E8C3-7784-4579-BC6D-5C681CC5BA49}" destId="{A0663309-6EA1-4691-B407-49C421FF4DE4}" srcOrd="0" destOrd="0" presId="urn:microsoft.com/office/officeart/2005/8/layout/chevron1"/>
    <dgm:cxn modelId="{153BD7FB-90FE-4977-BB58-DF6ED29A7192}" srcId="{BD326B33-B796-4F72-A9D7-7AE61A177616}" destId="{BDC1E8C3-7784-4579-BC6D-5C681CC5BA49}" srcOrd="2" destOrd="0" parTransId="{B68E34F5-2103-4475-948E-D5FDB792D01E}" sibTransId="{A6427D13-429F-4B46-A210-D42EE0792F78}"/>
    <dgm:cxn modelId="{1016B917-DCF6-42D8-812F-A7255EE2C004}" type="presParOf" srcId="{8C4BF45D-7CE7-4F8C-859E-01C4DB98321C}" destId="{BEC41849-F9D0-42BC-A9D2-199445B3A179}" srcOrd="0" destOrd="0" presId="urn:microsoft.com/office/officeart/2005/8/layout/chevron1"/>
    <dgm:cxn modelId="{D3B79437-3842-43C2-861C-693D873FEE42}" type="presParOf" srcId="{8C4BF45D-7CE7-4F8C-859E-01C4DB98321C}" destId="{CE506E07-53D0-4D30-8C12-486EE36C94D0}" srcOrd="1" destOrd="0" presId="urn:microsoft.com/office/officeart/2005/8/layout/chevron1"/>
    <dgm:cxn modelId="{C9D07F43-8E56-4510-9DF4-0B2780D8E1F1}" type="presParOf" srcId="{8C4BF45D-7CE7-4F8C-859E-01C4DB98321C}" destId="{ACFD4B09-C63B-40D2-A205-08DDA73610A4}" srcOrd="2" destOrd="0" presId="urn:microsoft.com/office/officeart/2005/8/layout/chevron1"/>
    <dgm:cxn modelId="{EEB5A166-AB38-4F73-BFAA-F67E6E0762D4}" type="presParOf" srcId="{8C4BF45D-7CE7-4F8C-859E-01C4DB98321C}" destId="{6668C4E3-0F9D-4402-8B98-0EEA205ADC5C}" srcOrd="3" destOrd="0" presId="urn:microsoft.com/office/officeart/2005/8/layout/chevron1"/>
    <dgm:cxn modelId="{2A0F672D-B716-4044-ACAD-27CF32122375}" type="presParOf" srcId="{8C4BF45D-7CE7-4F8C-859E-01C4DB98321C}" destId="{A0663309-6EA1-4691-B407-49C421FF4DE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81008A-5080-47ED-94D8-F56551D096C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2DFDD3D-1667-4D32-AFAF-2E2D909B4EC5}">
      <dgm:prSet phldrT="[Text]"/>
      <dgm:spPr/>
      <dgm:t>
        <a:bodyPr/>
        <a:lstStyle/>
        <a:p>
          <a:r>
            <a:rPr lang="en-GB" dirty="0" smtClean="0"/>
            <a:t>The average expectancy of life in Hong Kong can vary for up to 10 years depending on the district of residence.</a:t>
          </a:r>
          <a:endParaRPr lang="en-US" b="1" dirty="0"/>
        </a:p>
      </dgm:t>
    </dgm:pt>
    <dgm:pt modelId="{EB3DCF94-3B0B-480C-BFDB-BECF02D01FCA}" type="parTrans" cxnId="{3776A6E5-7F98-43CF-8AEA-8B2E9636AC6A}">
      <dgm:prSet/>
      <dgm:spPr/>
      <dgm:t>
        <a:bodyPr/>
        <a:lstStyle/>
        <a:p>
          <a:endParaRPr lang="en-US"/>
        </a:p>
      </dgm:t>
    </dgm:pt>
    <dgm:pt modelId="{557D738F-224A-4807-8D86-F92B91234C00}" type="sibTrans" cxnId="{3776A6E5-7F98-43CF-8AEA-8B2E9636AC6A}">
      <dgm:prSet/>
      <dgm:spPr/>
      <dgm:t>
        <a:bodyPr/>
        <a:lstStyle/>
        <a:p>
          <a:endParaRPr lang="en-US"/>
        </a:p>
      </dgm:t>
    </dgm:pt>
    <dgm:pt modelId="{762EF236-706F-41AD-AF7E-5507CBCA9B46}">
      <dgm:prSet phldrT="[Text]"/>
      <dgm:spPr/>
      <dgm:t>
        <a:bodyPr/>
        <a:lstStyle/>
        <a:p>
          <a:r>
            <a:rPr lang="en-US" dirty="0" smtClean="0"/>
            <a:t>The built environment consumes 50% of all extracted materials.</a:t>
          </a:r>
          <a:endParaRPr lang="en-US" dirty="0"/>
        </a:p>
      </dgm:t>
    </dgm:pt>
    <dgm:pt modelId="{959F86E4-F58D-46CD-9C78-AC2A91CD3FA8}" type="parTrans" cxnId="{A6C8791D-EF3C-4515-B6EB-47CF218E5566}">
      <dgm:prSet/>
      <dgm:spPr/>
      <dgm:t>
        <a:bodyPr/>
        <a:lstStyle/>
        <a:p>
          <a:endParaRPr lang="en-US"/>
        </a:p>
      </dgm:t>
    </dgm:pt>
    <dgm:pt modelId="{C8AE68DB-CADC-43FE-9D49-4F2759F9817D}" type="sibTrans" cxnId="{A6C8791D-EF3C-4515-B6EB-47CF218E5566}">
      <dgm:prSet/>
      <dgm:spPr/>
      <dgm:t>
        <a:bodyPr/>
        <a:lstStyle/>
        <a:p>
          <a:endParaRPr lang="en-US"/>
        </a:p>
      </dgm:t>
    </dgm:pt>
    <dgm:pt modelId="{4F5C178A-FB0E-49C3-87ED-44D2D10881F7}">
      <dgm:prSet phldrT="[Text]"/>
      <dgm:spPr/>
      <dgm:t>
        <a:bodyPr/>
        <a:lstStyle/>
        <a:p>
          <a:r>
            <a:rPr lang="en-US" dirty="0" smtClean="0"/>
            <a:t>Most of EU buildings serve for 70 years in average</a:t>
          </a:r>
          <a:endParaRPr lang="en-US" dirty="0"/>
        </a:p>
      </dgm:t>
    </dgm:pt>
    <dgm:pt modelId="{43298B87-CE99-40F4-A061-09AF4694B659}" type="sibTrans" cxnId="{0D38250F-0460-4F24-94D6-0D7672BDC4FB}">
      <dgm:prSet/>
      <dgm:spPr/>
      <dgm:t>
        <a:bodyPr/>
        <a:lstStyle/>
        <a:p>
          <a:endParaRPr lang="en-US"/>
        </a:p>
      </dgm:t>
    </dgm:pt>
    <dgm:pt modelId="{00AC13D5-0BEF-4636-AB8E-7129F72EA70E}" type="parTrans" cxnId="{0D38250F-0460-4F24-94D6-0D7672BDC4FB}">
      <dgm:prSet/>
      <dgm:spPr/>
      <dgm:t>
        <a:bodyPr/>
        <a:lstStyle/>
        <a:p>
          <a:endParaRPr lang="en-US"/>
        </a:p>
      </dgm:t>
    </dgm:pt>
    <dgm:pt modelId="{DCAE7D08-81F6-411D-973F-7BEEBBD03D92}" type="pres">
      <dgm:prSet presAssocID="{3381008A-5080-47ED-94D8-F56551D096CC}" presName="cycle" presStyleCnt="0">
        <dgm:presLayoutVars>
          <dgm:chMax val="1"/>
          <dgm:dir/>
          <dgm:animLvl val="ctr"/>
          <dgm:resizeHandles val="exact"/>
        </dgm:presLayoutVars>
      </dgm:prSet>
      <dgm:spPr/>
    </dgm:pt>
    <dgm:pt modelId="{2BA529CF-3B5D-4162-B78E-47B9D38976CE}" type="pres">
      <dgm:prSet presAssocID="{22DFDD3D-1667-4D32-AFAF-2E2D909B4EC5}" presName="centerShape" presStyleLbl="node0" presStyleIdx="0" presStyleCnt="1"/>
      <dgm:spPr/>
      <dgm:t>
        <a:bodyPr/>
        <a:lstStyle/>
        <a:p>
          <a:endParaRPr lang="en-US"/>
        </a:p>
      </dgm:t>
    </dgm:pt>
    <dgm:pt modelId="{009DB690-6A83-45E9-8449-49CFEDC587AB}" type="pres">
      <dgm:prSet presAssocID="{00AC13D5-0BEF-4636-AB8E-7129F72EA70E}" presName="Name9" presStyleLbl="parChTrans1D2" presStyleIdx="0" presStyleCnt="2"/>
      <dgm:spPr/>
    </dgm:pt>
    <dgm:pt modelId="{8B5BB32C-A045-4546-9216-8007765C8101}" type="pres">
      <dgm:prSet presAssocID="{00AC13D5-0BEF-4636-AB8E-7129F72EA70E}" presName="connTx" presStyleLbl="parChTrans1D2" presStyleIdx="0" presStyleCnt="2"/>
      <dgm:spPr/>
    </dgm:pt>
    <dgm:pt modelId="{BFDCCDAB-A94D-4010-AAF0-6E2EA0798B1B}" type="pres">
      <dgm:prSet presAssocID="{4F5C178A-FB0E-49C3-87ED-44D2D10881F7}" presName="node" presStyleLbl="node1" presStyleIdx="0" presStyleCnt="2">
        <dgm:presLayoutVars>
          <dgm:bulletEnabled val="1"/>
        </dgm:presLayoutVars>
      </dgm:prSet>
      <dgm:spPr/>
      <dgm:t>
        <a:bodyPr/>
        <a:lstStyle/>
        <a:p>
          <a:endParaRPr lang="en-US"/>
        </a:p>
      </dgm:t>
    </dgm:pt>
    <dgm:pt modelId="{D449DC5D-8010-48C6-B5D4-C98FF568136F}" type="pres">
      <dgm:prSet presAssocID="{959F86E4-F58D-46CD-9C78-AC2A91CD3FA8}" presName="Name9" presStyleLbl="parChTrans1D2" presStyleIdx="1" presStyleCnt="2"/>
      <dgm:spPr/>
    </dgm:pt>
    <dgm:pt modelId="{E43B039A-376E-45F2-92DA-D0227B8497A4}" type="pres">
      <dgm:prSet presAssocID="{959F86E4-F58D-46CD-9C78-AC2A91CD3FA8}" presName="connTx" presStyleLbl="parChTrans1D2" presStyleIdx="1" presStyleCnt="2"/>
      <dgm:spPr/>
    </dgm:pt>
    <dgm:pt modelId="{311D5EC0-7EE5-465D-8CA4-D9127104487C}" type="pres">
      <dgm:prSet presAssocID="{762EF236-706F-41AD-AF7E-5507CBCA9B46}" presName="node" presStyleLbl="node1" presStyleIdx="1" presStyleCnt="2">
        <dgm:presLayoutVars>
          <dgm:bulletEnabled val="1"/>
        </dgm:presLayoutVars>
      </dgm:prSet>
      <dgm:spPr/>
      <dgm:t>
        <a:bodyPr/>
        <a:lstStyle/>
        <a:p>
          <a:endParaRPr lang="en-US"/>
        </a:p>
      </dgm:t>
    </dgm:pt>
  </dgm:ptLst>
  <dgm:cxnLst>
    <dgm:cxn modelId="{F51E1546-41E7-42DD-81C2-7554EAA78674}" type="presOf" srcId="{00AC13D5-0BEF-4636-AB8E-7129F72EA70E}" destId="{009DB690-6A83-45E9-8449-49CFEDC587AB}" srcOrd="0" destOrd="0" presId="urn:microsoft.com/office/officeart/2005/8/layout/radial1"/>
    <dgm:cxn modelId="{3776A6E5-7F98-43CF-8AEA-8B2E9636AC6A}" srcId="{3381008A-5080-47ED-94D8-F56551D096CC}" destId="{22DFDD3D-1667-4D32-AFAF-2E2D909B4EC5}" srcOrd="0" destOrd="0" parTransId="{EB3DCF94-3B0B-480C-BFDB-BECF02D01FCA}" sibTransId="{557D738F-224A-4807-8D86-F92B91234C00}"/>
    <dgm:cxn modelId="{5252E35E-EEF2-4378-901B-F9A8F91EF09E}" type="presOf" srcId="{959F86E4-F58D-46CD-9C78-AC2A91CD3FA8}" destId="{D449DC5D-8010-48C6-B5D4-C98FF568136F}" srcOrd="0" destOrd="0" presId="urn:microsoft.com/office/officeart/2005/8/layout/radial1"/>
    <dgm:cxn modelId="{43675296-96B0-454D-8F8A-143080354D1C}" type="presOf" srcId="{00AC13D5-0BEF-4636-AB8E-7129F72EA70E}" destId="{8B5BB32C-A045-4546-9216-8007765C8101}" srcOrd="1" destOrd="0" presId="urn:microsoft.com/office/officeart/2005/8/layout/radial1"/>
    <dgm:cxn modelId="{0D38250F-0460-4F24-94D6-0D7672BDC4FB}" srcId="{22DFDD3D-1667-4D32-AFAF-2E2D909B4EC5}" destId="{4F5C178A-FB0E-49C3-87ED-44D2D10881F7}" srcOrd="0" destOrd="0" parTransId="{00AC13D5-0BEF-4636-AB8E-7129F72EA70E}" sibTransId="{43298B87-CE99-40F4-A061-09AF4694B659}"/>
    <dgm:cxn modelId="{D26339DA-28F5-4C2E-B8EA-A2CFFC7C0BFA}" type="presOf" srcId="{3381008A-5080-47ED-94D8-F56551D096CC}" destId="{DCAE7D08-81F6-411D-973F-7BEEBBD03D92}" srcOrd="0" destOrd="0" presId="urn:microsoft.com/office/officeart/2005/8/layout/radial1"/>
    <dgm:cxn modelId="{C961EEDE-5F6B-425E-B188-139BA7D4342C}" type="presOf" srcId="{4F5C178A-FB0E-49C3-87ED-44D2D10881F7}" destId="{BFDCCDAB-A94D-4010-AAF0-6E2EA0798B1B}" srcOrd="0" destOrd="0" presId="urn:microsoft.com/office/officeart/2005/8/layout/radial1"/>
    <dgm:cxn modelId="{9CB8BFB7-2353-4639-91CD-A80B0BB59A51}" type="presOf" srcId="{22DFDD3D-1667-4D32-AFAF-2E2D909B4EC5}" destId="{2BA529CF-3B5D-4162-B78E-47B9D38976CE}" srcOrd="0" destOrd="0" presId="urn:microsoft.com/office/officeart/2005/8/layout/radial1"/>
    <dgm:cxn modelId="{369FB578-BE81-4867-AC8C-4497CAB5948C}" type="presOf" srcId="{762EF236-706F-41AD-AF7E-5507CBCA9B46}" destId="{311D5EC0-7EE5-465D-8CA4-D9127104487C}" srcOrd="0" destOrd="0" presId="urn:microsoft.com/office/officeart/2005/8/layout/radial1"/>
    <dgm:cxn modelId="{A6C8791D-EF3C-4515-B6EB-47CF218E5566}" srcId="{22DFDD3D-1667-4D32-AFAF-2E2D909B4EC5}" destId="{762EF236-706F-41AD-AF7E-5507CBCA9B46}" srcOrd="1" destOrd="0" parTransId="{959F86E4-F58D-46CD-9C78-AC2A91CD3FA8}" sibTransId="{C8AE68DB-CADC-43FE-9D49-4F2759F9817D}"/>
    <dgm:cxn modelId="{B2D7A73D-0ADD-4AA0-BA18-DFAA1576AB33}" type="presOf" srcId="{959F86E4-F58D-46CD-9C78-AC2A91CD3FA8}" destId="{E43B039A-376E-45F2-92DA-D0227B8497A4}" srcOrd="1" destOrd="0" presId="urn:microsoft.com/office/officeart/2005/8/layout/radial1"/>
    <dgm:cxn modelId="{1629BABC-23BF-4202-9B2B-9E84F3C19AED}" type="presParOf" srcId="{DCAE7D08-81F6-411D-973F-7BEEBBD03D92}" destId="{2BA529CF-3B5D-4162-B78E-47B9D38976CE}" srcOrd="0" destOrd="0" presId="urn:microsoft.com/office/officeart/2005/8/layout/radial1"/>
    <dgm:cxn modelId="{C8F6AD0D-4622-4E2A-A5E9-4DCDDA5709FD}" type="presParOf" srcId="{DCAE7D08-81F6-411D-973F-7BEEBBD03D92}" destId="{009DB690-6A83-45E9-8449-49CFEDC587AB}" srcOrd="1" destOrd="0" presId="urn:microsoft.com/office/officeart/2005/8/layout/radial1"/>
    <dgm:cxn modelId="{A4D41C73-EF65-4450-8FB6-0FE56C1D7751}" type="presParOf" srcId="{009DB690-6A83-45E9-8449-49CFEDC587AB}" destId="{8B5BB32C-A045-4546-9216-8007765C8101}" srcOrd="0" destOrd="0" presId="urn:microsoft.com/office/officeart/2005/8/layout/radial1"/>
    <dgm:cxn modelId="{DC7C1D8A-DC3E-4C34-AD96-496FA063CE5C}" type="presParOf" srcId="{DCAE7D08-81F6-411D-973F-7BEEBBD03D92}" destId="{BFDCCDAB-A94D-4010-AAF0-6E2EA0798B1B}" srcOrd="2" destOrd="0" presId="urn:microsoft.com/office/officeart/2005/8/layout/radial1"/>
    <dgm:cxn modelId="{356C0DDA-6FF7-4020-9CD9-4A76CE58F339}" type="presParOf" srcId="{DCAE7D08-81F6-411D-973F-7BEEBBD03D92}" destId="{D449DC5D-8010-48C6-B5D4-C98FF568136F}" srcOrd="3" destOrd="0" presId="urn:microsoft.com/office/officeart/2005/8/layout/radial1"/>
    <dgm:cxn modelId="{632AADC1-2E27-44C5-9924-7AFD57A25E27}" type="presParOf" srcId="{D449DC5D-8010-48C6-B5D4-C98FF568136F}" destId="{E43B039A-376E-45F2-92DA-D0227B8497A4}" srcOrd="0" destOrd="0" presId="urn:microsoft.com/office/officeart/2005/8/layout/radial1"/>
    <dgm:cxn modelId="{631AB574-D3A7-471A-AE6B-294CA9FE3CC8}" type="presParOf" srcId="{DCAE7D08-81F6-411D-973F-7BEEBBD03D92}" destId="{311D5EC0-7EE5-465D-8CA4-D9127104487C}" srcOrd="4"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BFDF-DD98-4AB0-8B00-CA365DBF373B}">
      <dsp:nvSpPr>
        <dsp:cNvPr id="0" name=""/>
        <dsp:cNvSpPr/>
      </dsp:nvSpPr>
      <dsp:spPr>
        <a:xfrm rot="16200000">
          <a:off x="-358763" y="360558"/>
          <a:ext cx="2448272" cy="1727154"/>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solidFill>
                <a:srgbClr val="0F5494"/>
              </a:solidFill>
              <a:latin typeface="Calibri" panose="020F0502020204030204" pitchFamily="34" charset="0"/>
              <a:cs typeface="Calibri" panose="020F0502020204030204" pitchFamily="34" charset="0"/>
            </a:rPr>
            <a:t>Each thematic objective is supported by a stakeholder </a:t>
          </a:r>
          <a:r>
            <a:rPr lang="en-US" sz="1600" b="1" kern="1200" dirty="0" smtClean="0">
              <a:solidFill>
                <a:srgbClr val="0F5494"/>
              </a:solidFill>
              <a:latin typeface="Calibri" panose="020F0502020204030204" pitchFamily="34" charset="0"/>
              <a:cs typeface="Calibri" panose="020F0502020204030204" pitchFamily="34" charset="0"/>
            </a:rPr>
            <a:t>thematic group</a:t>
          </a:r>
          <a:r>
            <a:rPr lang="en-US" sz="1600" kern="1200" dirty="0" smtClean="0">
              <a:solidFill>
                <a:srgbClr val="0F5494"/>
              </a:solidFill>
              <a:latin typeface="Calibri" panose="020F0502020204030204" pitchFamily="34" charset="0"/>
              <a:cs typeface="Calibri" panose="020F0502020204030204" pitchFamily="34" charset="0"/>
            </a:rPr>
            <a:t> and the </a:t>
          </a:r>
          <a:r>
            <a:rPr lang="en-US" sz="1600" b="1" kern="1200" dirty="0" smtClean="0">
              <a:solidFill>
                <a:srgbClr val="0F5494"/>
              </a:solidFill>
              <a:latin typeface="Calibri" panose="020F0502020204030204" pitchFamily="34" charset="0"/>
              <a:cs typeface="Calibri" panose="020F0502020204030204" pitchFamily="34" charset="0"/>
            </a:rPr>
            <a:t>High Level Forum.</a:t>
          </a:r>
          <a:endParaRPr lang="en-US" sz="1600" kern="1200" dirty="0">
            <a:solidFill>
              <a:srgbClr val="0F5494"/>
            </a:solidFill>
          </a:endParaRPr>
        </a:p>
      </dsp:txBody>
      <dsp:txXfrm rot="5400000">
        <a:off x="1796" y="489653"/>
        <a:ext cx="1727154" cy="1468964"/>
      </dsp:txXfrm>
    </dsp:sp>
    <dsp:sp modelId="{22C0FFB3-52C2-473D-BF7D-8155B9A3CE39}">
      <dsp:nvSpPr>
        <dsp:cNvPr id="0" name=""/>
        <dsp:cNvSpPr/>
      </dsp:nvSpPr>
      <dsp:spPr>
        <a:xfrm rot="16200000">
          <a:off x="1497928" y="360558"/>
          <a:ext cx="2448272" cy="1727154"/>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solidFill>
                <a:srgbClr val="0F5494"/>
              </a:solidFill>
              <a:latin typeface="Calibri" panose="020F0502020204030204" pitchFamily="34" charset="0"/>
              <a:cs typeface="Calibri" panose="020F0502020204030204" pitchFamily="34" charset="0"/>
            </a:rPr>
            <a:t>The </a:t>
          </a:r>
          <a:r>
            <a:rPr lang="en-US" sz="1600" b="1" kern="1200" dirty="0" smtClean="0">
              <a:solidFill>
                <a:srgbClr val="0F5494"/>
              </a:solidFill>
              <a:latin typeface="Calibri" panose="020F0502020204030204" pitchFamily="34" charset="0"/>
              <a:cs typeface="Calibri" panose="020F0502020204030204" pitchFamily="34" charset="0"/>
            </a:rPr>
            <a:t>European Construction Sector Observatory </a:t>
          </a:r>
          <a:r>
            <a:rPr lang="en-US" sz="1600" kern="1200" dirty="0" smtClean="0">
              <a:solidFill>
                <a:srgbClr val="0F5494"/>
              </a:solidFill>
              <a:latin typeface="Calibri" panose="020F0502020204030204" pitchFamily="34" charset="0"/>
              <a:cs typeface="Calibri" panose="020F0502020204030204" pitchFamily="34" charset="0"/>
            </a:rPr>
            <a:t>measures the progress towards Con2020 targets.</a:t>
          </a:r>
          <a:endParaRPr lang="en-GB" sz="1600" kern="1200" dirty="0">
            <a:solidFill>
              <a:srgbClr val="0F5494"/>
            </a:solidFill>
            <a:latin typeface="Calibri" panose="020F0502020204030204" pitchFamily="34" charset="0"/>
            <a:cs typeface="Calibri" panose="020F0502020204030204" pitchFamily="34" charset="0"/>
          </a:endParaRPr>
        </a:p>
      </dsp:txBody>
      <dsp:txXfrm rot="5400000">
        <a:off x="1858487" y="489653"/>
        <a:ext cx="1727154" cy="146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EFD67-5E89-4749-86CF-0489E015D4BE}">
      <dsp:nvSpPr>
        <dsp:cNvPr id="0" name=""/>
        <dsp:cNvSpPr/>
      </dsp:nvSpPr>
      <dsp:spPr>
        <a:xfrm>
          <a:off x="4119" y="1369"/>
          <a:ext cx="1665616" cy="17788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EU BIM TASK GROUP</a:t>
          </a:r>
          <a:endParaRPr lang="en-US" sz="2400" kern="1200" dirty="0">
            <a:latin typeface="Calibri" panose="020F0502020204030204" pitchFamily="34" charset="0"/>
            <a:cs typeface="Calibri" panose="020F0502020204030204" pitchFamily="34" charset="0"/>
          </a:endParaRPr>
        </a:p>
      </dsp:txBody>
      <dsp:txXfrm>
        <a:off x="52903" y="50153"/>
        <a:ext cx="1568048" cy="1681263"/>
      </dsp:txXfrm>
    </dsp:sp>
    <dsp:sp modelId="{D4E48BD9-9966-470F-8E74-02A9A2A326D9}">
      <dsp:nvSpPr>
        <dsp:cNvPr id="0" name=""/>
        <dsp:cNvSpPr/>
      </dsp:nvSpPr>
      <dsp:spPr>
        <a:xfrm>
          <a:off x="4119" y="1929622"/>
          <a:ext cx="1665616" cy="17788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Smart Readiness Indicator</a:t>
          </a:r>
          <a:br>
            <a:rPr lang="en-US" sz="1800" kern="1200" dirty="0" smtClean="0">
              <a:latin typeface="Calibri" panose="020F0502020204030204" pitchFamily="34" charset="0"/>
              <a:cs typeface="Calibri" panose="020F0502020204030204" pitchFamily="34" charset="0"/>
            </a:rPr>
          </a:br>
          <a:r>
            <a:rPr lang="en-US" sz="1800" kern="1200" dirty="0" smtClean="0">
              <a:latin typeface="Calibri" panose="020F0502020204030204" pitchFamily="34" charset="0"/>
              <a:cs typeface="Calibri" panose="020F0502020204030204" pitchFamily="34" charset="0"/>
            </a:rPr>
            <a:t>(SRI)</a:t>
          </a:r>
          <a:endParaRPr lang="en-US" sz="1800" kern="1200" dirty="0">
            <a:latin typeface="Calibri" panose="020F0502020204030204" pitchFamily="34" charset="0"/>
            <a:cs typeface="Calibri" panose="020F0502020204030204" pitchFamily="34" charset="0"/>
          </a:endParaRPr>
        </a:p>
      </dsp:txBody>
      <dsp:txXfrm>
        <a:off x="52903" y="1978406"/>
        <a:ext cx="1568048" cy="1681263"/>
      </dsp:txXfrm>
    </dsp:sp>
    <dsp:sp modelId="{1F1858E7-2EAF-496B-ABA3-0D3DA3C178E1}">
      <dsp:nvSpPr>
        <dsp:cNvPr id="0" name=""/>
        <dsp:cNvSpPr/>
      </dsp:nvSpPr>
      <dsp:spPr>
        <a:xfrm>
          <a:off x="1949558" y="1369"/>
          <a:ext cx="1665616" cy="17788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Study and support to SMEs to </a:t>
          </a:r>
          <a:r>
            <a:rPr lang="en-US" sz="2000" kern="1200" dirty="0" err="1" smtClean="0">
              <a:latin typeface="Calibri" panose="020F0502020204030204" pitchFamily="34" charset="0"/>
              <a:cs typeface="Calibri" panose="020F0502020204030204" pitchFamily="34" charset="0"/>
            </a:rPr>
            <a:t>digitalise</a:t>
          </a:r>
          <a:endParaRPr lang="en-US" sz="2000" kern="1200" dirty="0">
            <a:latin typeface="Calibri" panose="020F0502020204030204" pitchFamily="34" charset="0"/>
            <a:cs typeface="Calibri" panose="020F0502020204030204" pitchFamily="34" charset="0"/>
          </a:endParaRPr>
        </a:p>
      </dsp:txBody>
      <dsp:txXfrm>
        <a:off x="1998342" y="50153"/>
        <a:ext cx="1568048" cy="1681263"/>
      </dsp:txXfrm>
    </dsp:sp>
    <dsp:sp modelId="{B6F6B750-8AA5-4BEF-8334-E5A826B65248}">
      <dsp:nvSpPr>
        <dsp:cNvPr id="0" name=""/>
        <dsp:cNvSpPr/>
      </dsp:nvSpPr>
      <dsp:spPr>
        <a:xfrm>
          <a:off x="1949558" y="1929622"/>
          <a:ext cx="1665616" cy="17788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Smart finance for smart buildings</a:t>
          </a:r>
          <a:endParaRPr lang="en-US" sz="2400" kern="1200" dirty="0">
            <a:latin typeface="Calibri" panose="020F0502020204030204" pitchFamily="34" charset="0"/>
            <a:cs typeface="Calibri" panose="020F0502020204030204" pitchFamily="34" charset="0"/>
          </a:endParaRPr>
        </a:p>
      </dsp:txBody>
      <dsp:txXfrm>
        <a:off x="1998342" y="1978406"/>
        <a:ext cx="1568048" cy="1681263"/>
      </dsp:txXfrm>
    </dsp:sp>
    <dsp:sp modelId="{AA37CA13-D650-4A74-A056-F26F8B55F061}">
      <dsp:nvSpPr>
        <dsp:cNvPr id="0" name=""/>
        <dsp:cNvSpPr/>
      </dsp:nvSpPr>
      <dsp:spPr>
        <a:xfrm>
          <a:off x="3894998" y="1369"/>
          <a:ext cx="1665616" cy="17788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Buildings Digital Logbook</a:t>
          </a:r>
          <a:endParaRPr lang="en-US" sz="2000" kern="1200" dirty="0">
            <a:latin typeface="Calibri" panose="020F0502020204030204" pitchFamily="34" charset="0"/>
            <a:cs typeface="Calibri" panose="020F0502020204030204" pitchFamily="34" charset="0"/>
          </a:endParaRPr>
        </a:p>
      </dsp:txBody>
      <dsp:txXfrm>
        <a:off x="3943782" y="50153"/>
        <a:ext cx="1568048" cy="1681263"/>
      </dsp:txXfrm>
    </dsp:sp>
    <dsp:sp modelId="{042D0A09-F408-492F-97F0-37BFCE538827}">
      <dsp:nvSpPr>
        <dsp:cNvPr id="0" name=""/>
        <dsp:cNvSpPr/>
      </dsp:nvSpPr>
      <dsp:spPr>
        <a:xfrm>
          <a:off x="3894998" y="1929622"/>
          <a:ext cx="1665616" cy="17788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panose="020F0502020204030204" pitchFamily="34" charset="0"/>
              <a:cs typeface="Calibri" panose="020F0502020204030204" pitchFamily="34" charset="0"/>
            </a:rPr>
            <a:t>Digital Industrial Platform for construction</a:t>
          </a:r>
          <a:endParaRPr lang="en-US" sz="2100" kern="1200" dirty="0">
            <a:latin typeface="Calibri" panose="020F0502020204030204" pitchFamily="34" charset="0"/>
            <a:cs typeface="Calibri" panose="020F0502020204030204" pitchFamily="34" charset="0"/>
          </a:endParaRPr>
        </a:p>
      </dsp:txBody>
      <dsp:txXfrm>
        <a:off x="3943782" y="1978406"/>
        <a:ext cx="1568048" cy="1681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EFD67-5E89-4749-86CF-0489E015D4BE}">
      <dsp:nvSpPr>
        <dsp:cNvPr id="0" name=""/>
        <dsp:cNvSpPr/>
      </dsp:nvSpPr>
      <dsp:spPr>
        <a:xfrm>
          <a:off x="1755" y="1865"/>
          <a:ext cx="2354200" cy="17842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Blueprint for Sectoral cooperation on skills</a:t>
          </a:r>
          <a:endParaRPr lang="en-US" sz="2000" kern="1200" dirty="0"/>
        </a:p>
      </dsp:txBody>
      <dsp:txXfrm>
        <a:off x="54014" y="54124"/>
        <a:ext cx="2249682" cy="1679747"/>
      </dsp:txXfrm>
    </dsp:sp>
    <dsp:sp modelId="{D4E48BD9-9966-470F-8E74-02A9A2A326D9}">
      <dsp:nvSpPr>
        <dsp:cNvPr id="0" name=""/>
        <dsp:cNvSpPr/>
      </dsp:nvSpPr>
      <dsp:spPr>
        <a:xfrm>
          <a:off x="1755" y="1923692"/>
          <a:ext cx="2354200" cy="17842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Blueprint for Operational Health and Safety</a:t>
          </a:r>
          <a:endParaRPr lang="en-US" sz="2000" kern="1200" dirty="0"/>
        </a:p>
      </dsp:txBody>
      <dsp:txXfrm>
        <a:off x="54014" y="1975951"/>
        <a:ext cx="2249682" cy="1679747"/>
      </dsp:txXfrm>
    </dsp:sp>
    <dsp:sp modelId="{1F1858E7-2EAF-496B-ABA3-0D3DA3C178E1}">
      <dsp:nvSpPr>
        <dsp:cNvPr id="0" name=""/>
        <dsp:cNvSpPr/>
      </dsp:nvSpPr>
      <dsp:spPr>
        <a:xfrm>
          <a:off x="2751462" y="1865"/>
          <a:ext cx="2354200" cy="17842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Built up skills</a:t>
          </a:r>
          <a:endParaRPr lang="en-US" sz="2400" kern="1200" dirty="0"/>
        </a:p>
      </dsp:txBody>
      <dsp:txXfrm>
        <a:off x="2803721" y="54124"/>
        <a:ext cx="2249682" cy="1679747"/>
      </dsp:txXfrm>
    </dsp:sp>
    <dsp:sp modelId="{8F2A16C5-15DE-4E74-82F4-A73E4034A217}">
      <dsp:nvSpPr>
        <dsp:cNvPr id="0" name=""/>
        <dsp:cNvSpPr/>
      </dsp:nvSpPr>
      <dsp:spPr>
        <a:xfrm>
          <a:off x="2751462" y="1923692"/>
          <a:ext cx="2354200" cy="17842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Apprenticeship pledges </a:t>
          </a:r>
          <a:endParaRPr lang="en-US" sz="1800" kern="1200" dirty="0"/>
        </a:p>
      </dsp:txBody>
      <dsp:txXfrm>
        <a:off x="2803721" y="1975951"/>
        <a:ext cx="2249682" cy="1679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07373-2D95-4806-926D-A6494B44EEE6}">
      <dsp:nvSpPr>
        <dsp:cNvPr id="0" name=""/>
        <dsp:cNvSpPr/>
      </dsp:nvSpPr>
      <dsp:spPr>
        <a:xfrm>
          <a:off x="3927" y="506"/>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EPBD </a:t>
          </a:r>
          <a:r>
            <a:rPr lang="en-US" sz="1400" kern="1200" dirty="0" smtClean="0">
              <a:latin typeface="Calibri" panose="020F0502020204030204" pitchFamily="34" charset="0"/>
              <a:cs typeface="Calibri" panose="020F0502020204030204" pitchFamily="34" charset="0"/>
            </a:rPr>
            <a:t>(Energy performance on buildings directive)</a:t>
          </a:r>
          <a:endParaRPr lang="en-US" sz="1400" kern="1200" dirty="0">
            <a:latin typeface="Calibri" panose="020F0502020204030204" pitchFamily="34" charset="0"/>
            <a:cs typeface="Calibri" panose="020F0502020204030204" pitchFamily="34" charset="0"/>
          </a:endParaRPr>
        </a:p>
      </dsp:txBody>
      <dsp:txXfrm>
        <a:off x="34086" y="30665"/>
        <a:ext cx="969392" cy="1808421"/>
      </dsp:txXfrm>
    </dsp:sp>
    <dsp:sp modelId="{67FEA078-EFEE-457B-AB19-6090DA44330A}">
      <dsp:nvSpPr>
        <dsp:cNvPr id="0" name=""/>
        <dsp:cNvSpPr/>
      </dsp:nvSpPr>
      <dsp:spPr>
        <a:xfrm>
          <a:off x="3927" y="2024118"/>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Circular Economy Package</a:t>
          </a:r>
          <a:endParaRPr lang="en-US" sz="1600" kern="1200" dirty="0">
            <a:latin typeface="Calibri" panose="020F0502020204030204" pitchFamily="34" charset="0"/>
            <a:cs typeface="Calibri" panose="020F0502020204030204" pitchFamily="34" charset="0"/>
          </a:endParaRPr>
        </a:p>
      </dsp:txBody>
      <dsp:txXfrm>
        <a:off x="34086" y="2054277"/>
        <a:ext cx="969392" cy="1808421"/>
      </dsp:txXfrm>
    </dsp:sp>
    <dsp:sp modelId="{A09E8F54-AC10-4EF8-A336-2AC32C81FBE8}">
      <dsp:nvSpPr>
        <dsp:cNvPr id="0" name=""/>
        <dsp:cNvSpPr/>
      </dsp:nvSpPr>
      <dsp:spPr>
        <a:xfrm>
          <a:off x="1206629" y="506"/>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Energy Efficiency and labelling</a:t>
          </a:r>
          <a:endParaRPr lang="en-US" sz="1400" kern="1200" dirty="0">
            <a:latin typeface="Calibri" panose="020F0502020204030204" pitchFamily="34" charset="0"/>
            <a:cs typeface="Calibri" panose="020F0502020204030204" pitchFamily="34" charset="0"/>
          </a:endParaRPr>
        </a:p>
      </dsp:txBody>
      <dsp:txXfrm>
        <a:off x="1236788" y="30665"/>
        <a:ext cx="969392" cy="1808421"/>
      </dsp:txXfrm>
    </dsp:sp>
    <dsp:sp modelId="{CF757312-F3D4-4BB7-B4AB-57847CBC9931}">
      <dsp:nvSpPr>
        <dsp:cNvPr id="0" name=""/>
        <dsp:cNvSpPr/>
      </dsp:nvSpPr>
      <dsp:spPr>
        <a:xfrm>
          <a:off x="1206629" y="2024118"/>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Eco-design</a:t>
          </a:r>
          <a:endParaRPr lang="en-US" sz="2000" kern="1200" dirty="0">
            <a:latin typeface="Calibri" panose="020F0502020204030204" pitchFamily="34" charset="0"/>
            <a:cs typeface="Calibri" panose="020F0502020204030204" pitchFamily="34" charset="0"/>
          </a:endParaRPr>
        </a:p>
      </dsp:txBody>
      <dsp:txXfrm>
        <a:off x="1236788" y="2054277"/>
        <a:ext cx="969392" cy="1808421"/>
      </dsp:txXfrm>
    </dsp:sp>
    <dsp:sp modelId="{8A75698C-FB52-4834-8693-D3B79B05264E}">
      <dsp:nvSpPr>
        <dsp:cNvPr id="0" name=""/>
        <dsp:cNvSpPr/>
      </dsp:nvSpPr>
      <dsp:spPr>
        <a:xfrm>
          <a:off x="2409331" y="506"/>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Level(S)</a:t>
          </a:r>
          <a:endParaRPr lang="en-US" sz="1800" kern="1200" dirty="0">
            <a:latin typeface="Calibri" panose="020F0502020204030204" pitchFamily="34" charset="0"/>
            <a:cs typeface="Calibri" panose="020F0502020204030204" pitchFamily="34" charset="0"/>
          </a:endParaRPr>
        </a:p>
      </dsp:txBody>
      <dsp:txXfrm>
        <a:off x="2439490" y="30665"/>
        <a:ext cx="969392" cy="1808421"/>
      </dsp:txXfrm>
    </dsp:sp>
    <dsp:sp modelId="{CACC88BD-656A-4101-9A41-F8E54A9B133C}">
      <dsp:nvSpPr>
        <dsp:cNvPr id="0" name=""/>
        <dsp:cNvSpPr/>
      </dsp:nvSpPr>
      <dsp:spPr>
        <a:xfrm>
          <a:off x="2409331" y="2024118"/>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cs typeface="Calibri" panose="020F0502020204030204" pitchFamily="34" charset="0"/>
            </a:rPr>
            <a:t>BAMB</a:t>
          </a:r>
          <a:endParaRPr lang="en-US" sz="2000" kern="1200" dirty="0">
            <a:latin typeface="Calibri" panose="020F0502020204030204" pitchFamily="34" charset="0"/>
            <a:cs typeface="Calibri" panose="020F0502020204030204" pitchFamily="34" charset="0"/>
          </a:endParaRPr>
        </a:p>
      </dsp:txBody>
      <dsp:txXfrm>
        <a:off x="2439490" y="2054277"/>
        <a:ext cx="969392" cy="1808421"/>
      </dsp:txXfrm>
    </dsp:sp>
    <dsp:sp modelId="{1F1858E7-2EAF-496B-ABA3-0D3DA3C178E1}">
      <dsp:nvSpPr>
        <dsp:cNvPr id="0" name=""/>
        <dsp:cNvSpPr/>
      </dsp:nvSpPr>
      <dsp:spPr>
        <a:xfrm>
          <a:off x="3612033" y="506"/>
          <a:ext cx="2145916"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C&amp;D waste protocol and roadshow</a:t>
          </a:r>
          <a:endParaRPr lang="en-US" sz="2400" kern="1200" dirty="0">
            <a:latin typeface="Calibri" panose="020F0502020204030204" pitchFamily="34" charset="0"/>
            <a:cs typeface="Calibri" panose="020F0502020204030204" pitchFamily="34" charset="0"/>
          </a:endParaRPr>
        </a:p>
      </dsp:txBody>
      <dsp:txXfrm>
        <a:off x="3666766" y="55239"/>
        <a:ext cx="2036450" cy="1759273"/>
      </dsp:txXfrm>
    </dsp:sp>
    <dsp:sp modelId="{8F2A16C5-15DE-4E74-82F4-A73E4034A217}">
      <dsp:nvSpPr>
        <dsp:cNvPr id="0" name=""/>
        <dsp:cNvSpPr/>
      </dsp:nvSpPr>
      <dsp:spPr>
        <a:xfrm>
          <a:off x="3612033" y="2024118"/>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Building stock </a:t>
          </a:r>
          <a:r>
            <a:rPr lang="en-US" sz="1200" kern="1200" dirty="0" smtClean="0">
              <a:latin typeface="Calibri" panose="020F0502020204030204" pitchFamily="34" charset="0"/>
              <a:cs typeface="Calibri" panose="020F0502020204030204" pitchFamily="34" charset="0"/>
            </a:rPr>
            <a:t>observatory</a:t>
          </a:r>
          <a:endParaRPr lang="en-US" sz="1200" kern="1200" dirty="0">
            <a:latin typeface="Calibri" panose="020F0502020204030204" pitchFamily="34" charset="0"/>
            <a:cs typeface="Calibri" panose="020F0502020204030204" pitchFamily="34" charset="0"/>
          </a:endParaRPr>
        </a:p>
      </dsp:txBody>
      <dsp:txXfrm>
        <a:off x="3642192" y="2054277"/>
        <a:ext cx="969392" cy="1808421"/>
      </dsp:txXfrm>
    </dsp:sp>
    <dsp:sp modelId="{ACA0181C-1E5F-42F9-9B04-7A97D10EE56D}">
      <dsp:nvSpPr>
        <dsp:cNvPr id="0" name=""/>
        <dsp:cNvSpPr/>
      </dsp:nvSpPr>
      <dsp:spPr>
        <a:xfrm>
          <a:off x="4728239" y="2024118"/>
          <a:ext cx="1029710" cy="18687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Pre-demolition audit</a:t>
          </a:r>
          <a:endParaRPr lang="en-US" sz="1400" kern="1200" dirty="0">
            <a:latin typeface="Calibri" panose="020F0502020204030204" pitchFamily="34" charset="0"/>
            <a:cs typeface="Calibri" panose="020F0502020204030204" pitchFamily="34" charset="0"/>
          </a:endParaRPr>
        </a:p>
      </dsp:txBody>
      <dsp:txXfrm>
        <a:off x="4758398" y="2054277"/>
        <a:ext cx="969392" cy="1808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EFD67-5E89-4749-86CF-0489E015D4BE}">
      <dsp:nvSpPr>
        <dsp:cNvPr id="0" name=""/>
        <dsp:cNvSpPr/>
      </dsp:nvSpPr>
      <dsp:spPr>
        <a:xfrm>
          <a:off x="1912" y="0"/>
          <a:ext cx="2564994" cy="1819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u="none" kern="1200" dirty="0" smtClean="0">
              <a:solidFill>
                <a:schemeClr val="bg1"/>
              </a:solidFill>
              <a:latin typeface="Calibri" panose="020F0502020204030204" pitchFamily="34" charset="0"/>
              <a:cs typeface="Calibri" panose="020F0502020204030204" pitchFamily="34" charset="0"/>
            </a:rPr>
            <a:t>Construction Products Regulation (CPR)</a:t>
          </a:r>
          <a:endParaRPr lang="en-US" sz="2400" u="none" kern="1200" dirty="0">
            <a:solidFill>
              <a:schemeClr val="bg1"/>
            </a:solidFill>
          </a:endParaRPr>
        </a:p>
      </dsp:txBody>
      <dsp:txXfrm>
        <a:off x="55202" y="53290"/>
        <a:ext cx="2458414" cy="1712891"/>
      </dsp:txXfrm>
    </dsp:sp>
    <dsp:sp modelId="{8AC2D307-7FBE-4B01-BF03-74EE03E43B63}">
      <dsp:nvSpPr>
        <dsp:cNvPr id="0" name=""/>
        <dsp:cNvSpPr/>
      </dsp:nvSpPr>
      <dsp:spPr>
        <a:xfrm>
          <a:off x="2997826" y="0"/>
          <a:ext cx="2564994" cy="1819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bg1"/>
              </a:solidFill>
              <a:latin typeface="Calibri" panose="020F0502020204030204" pitchFamily="34" charset="0"/>
              <a:cs typeface="Calibri" panose="020F0502020204030204" pitchFamily="34" charset="0"/>
            </a:rPr>
            <a:t>Fire Information Exchange Platform (</a:t>
          </a:r>
          <a:r>
            <a:rPr lang="en-GB" sz="2400" u="none" kern="1200" dirty="0" smtClean="0">
              <a:solidFill>
                <a:schemeClr val="bg1"/>
              </a:solidFill>
              <a:latin typeface="Calibri" panose="020F0502020204030204" pitchFamily="34" charset="0"/>
              <a:cs typeface="Calibri" panose="020F0502020204030204" pitchFamily="34" charset="0"/>
            </a:rPr>
            <a:t>FIEP</a:t>
          </a:r>
          <a:r>
            <a:rPr lang="en-GB" sz="2400" kern="1200" dirty="0" smtClean="0">
              <a:solidFill>
                <a:schemeClr val="bg1"/>
              </a:solidFill>
              <a:latin typeface="Calibri" panose="020F0502020204030204" pitchFamily="34" charset="0"/>
              <a:cs typeface="Calibri" panose="020F0502020204030204" pitchFamily="34" charset="0"/>
            </a:rPr>
            <a:t>).</a:t>
          </a:r>
          <a:endParaRPr lang="en-US" sz="2400" kern="1200" dirty="0">
            <a:solidFill>
              <a:schemeClr val="bg1"/>
            </a:solidFill>
          </a:endParaRPr>
        </a:p>
      </dsp:txBody>
      <dsp:txXfrm>
        <a:off x="3051116" y="53290"/>
        <a:ext cx="2458414" cy="1712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EFD67-5E89-4749-86CF-0489E015D4BE}">
      <dsp:nvSpPr>
        <dsp:cNvPr id="0" name=""/>
        <dsp:cNvSpPr/>
      </dsp:nvSpPr>
      <dsp:spPr>
        <a:xfrm>
          <a:off x="1912" y="0"/>
          <a:ext cx="2564994" cy="1819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u="none" kern="1200" dirty="0" smtClean="0">
              <a:solidFill>
                <a:schemeClr val="bg1"/>
              </a:solidFill>
              <a:latin typeface="Calibri" panose="020F0502020204030204" pitchFamily="34" charset="0"/>
              <a:cs typeface="Calibri" panose="020F0502020204030204" pitchFamily="34" charset="0"/>
            </a:rPr>
            <a:t>Eurocodes</a:t>
          </a:r>
          <a:endParaRPr lang="en-US" sz="2400" u="none" kern="1200" dirty="0">
            <a:solidFill>
              <a:schemeClr val="bg1"/>
            </a:solidFill>
          </a:endParaRPr>
        </a:p>
      </dsp:txBody>
      <dsp:txXfrm>
        <a:off x="55202" y="53290"/>
        <a:ext cx="2458414" cy="1712891"/>
      </dsp:txXfrm>
    </dsp:sp>
    <dsp:sp modelId="{0597C004-0D4A-4940-968C-2E2A377D218E}">
      <dsp:nvSpPr>
        <dsp:cNvPr id="0" name=""/>
        <dsp:cNvSpPr/>
      </dsp:nvSpPr>
      <dsp:spPr>
        <a:xfrm>
          <a:off x="2997826" y="0"/>
          <a:ext cx="2564994" cy="1819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u="none" kern="1200" dirty="0" smtClean="0">
              <a:solidFill>
                <a:schemeClr val="bg1"/>
              </a:solidFill>
              <a:latin typeface="Calibri" panose="020F0502020204030204" pitchFamily="34" charset="0"/>
              <a:cs typeface="Calibri" panose="020F0502020204030204" pitchFamily="34" charset="0"/>
            </a:rPr>
            <a:t>Assessment of Cross-border trade of Construction Products, production and trade data. </a:t>
          </a:r>
          <a:endParaRPr lang="en-US" sz="2000" u="none" kern="1200" dirty="0">
            <a:solidFill>
              <a:schemeClr val="bg1"/>
            </a:solidFill>
          </a:endParaRPr>
        </a:p>
      </dsp:txBody>
      <dsp:txXfrm>
        <a:off x="3051116" y="53290"/>
        <a:ext cx="2458414" cy="1712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41849-F9D0-42BC-A9D2-199445B3A179}">
      <dsp:nvSpPr>
        <dsp:cNvPr id="0" name=""/>
        <dsp:cNvSpPr/>
      </dsp:nvSpPr>
      <dsp:spPr>
        <a:xfrm>
          <a:off x="2468" y="825039"/>
          <a:ext cx="3007142" cy="120285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GB" sz="1050" kern="1200" dirty="0" smtClean="0">
              <a:latin typeface="Calibri" panose="020F0502020204030204" pitchFamily="34" charset="0"/>
              <a:cs typeface="Calibri" panose="020F0502020204030204" pitchFamily="34" charset="0"/>
            </a:rPr>
            <a:t>‘’Explore working with </a:t>
          </a:r>
          <a:r>
            <a:rPr lang="en-GB" sz="1050" b="1" kern="1200" dirty="0" smtClean="0">
              <a:latin typeface="Calibri" panose="020F0502020204030204" pitchFamily="34" charset="0"/>
              <a:cs typeface="Calibri" panose="020F0502020204030204" pitchFamily="34" charset="0"/>
            </a:rPr>
            <a:t>cities. </a:t>
          </a:r>
          <a:r>
            <a:rPr lang="en-GB" sz="1050" kern="1200" dirty="0" smtClean="0">
              <a:latin typeface="Calibri" panose="020F0502020204030204" pitchFamily="34" charset="0"/>
              <a:cs typeface="Calibri" panose="020F0502020204030204" pitchFamily="34" charset="0"/>
            </a:rPr>
            <a:t>They have an interesting point of view of what they need from the construction products , services and the C&amp;D operators.’’</a:t>
          </a:r>
          <a:endParaRPr lang="en-US" sz="1050" kern="1200" dirty="0">
            <a:latin typeface="Calibri" panose="020F0502020204030204" pitchFamily="34" charset="0"/>
            <a:cs typeface="Calibri" panose="020F0502020204030204" pitchFamily="34" charset="0"/>
          </a:endParaRPr>
        </a:p>
      </dsp:txBody>
      <dsp:txXfrm>
        <a:off x="603897" y="825039"/>
        <a:ext cx="1804285" cy="1202857"/>
      </dsp:txXfrm>
    </dsp:sp>
    <dsp:sp modelId="{ACFD4B09-C63B-40D2-A205-08DDA73610A4}">
      <dsp:nvSpPr>
        <dsp:cNvPr id="0" name=""/>
        <dsp:cNvSpPr/>
      </dsp:nvSpPr>
      <dsp:spPr>
        <a:xfrm>
          <a:off x="2708896" y="825039"/>
          <a:ext cx="3007142" cy="120285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‘Involve actors from all the </a:t>
          </a:r>
          <a:r>
            <a:rPr lang="en-US" sz="1600" b="1" kern="1200" dirty="0" smtClean="0">
              <a:latin typeface="Calibri" panose="020F0502020204030204" pitchFamily="34" charset="0"/>
              <a:cs typeface="Calibri" panose="020F0502020204030204" pitchFamily="34" charset="0"/>
            </a:rPr>
            <a:t>value chain </a:t>
          </a:r>
          <a:r>
            <a:rPr lang="en-US" sz="1600" kern="1200" dirty="0" smtClean="0">
              <a:latin typeface="Calibri" panose="020F0502020204030204" pitchFamily="34" charset="0"/>
              <a:cs typeface="Calibri" panose="020F0502020204030204" pitchFamily="34" charset="0"/>
            </a:rPr>
            <a:t>to address lifecycle performance’’</a:t>
          </a:r>
          <a:endParaRPr lang="en-US" sz="1600" kern="1200" dirty="0">
            <a:latin typeface="Calibri" panose="020F0502020204030204" pitchFamily="34" charset="0"/>
            <a:cs typeface="Calibri" panose="020F0502020204030204" pitchFamily="34" charset="0"/>
          </a:endParaRPr>
        </a:p>
      </dsp:txBody>
      <dsp:txXfrm>
        <a:off x="3310325" y="825039"/>
        <a:ext cx="1804285" cy="1202857"/>
      </dsp:txXfrm>
    </dsp:sp>
    <dsp:sp modelId="{A0663309-6EA1-4691-B407-49C421FF4DE4}">
      <dsp:nvSpPr>
        <dsp:cNvPr id="0" name=""/>
        <dsp:cNvSpPr/>
      </dsp:nvSpPr>
      <dsp:spPr>
        <a:xfrm>
          <a:off x="5415325" y="825039"/>
          <a:ext cx="3007142" cy="120285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0" kern="1200" dirty="0" smtClean="0">
              <a:latin typeface="Calibri" panose="020F0502020204030204" pitchFamily="34" charset="0"/>
              <a:cs typeface="Calibri" panose="020F0502020204030204" pitchFamily="34" charset="0"/>
            </a:rPr>
            <a:t>‘Vision</a:t>
          </a:r>
          <a:r>
            <a:rPr lang="en-US" sz="1600" kern="1200" dirty="0" smtClean="0">
              <a:latin typeface="Calibri" panose="020F0502020204030204" pitchFamily="34" charset="0"/>
              <a:cs typeface="Calibri" panose="020F0502020204030204" pitchFamily="34" charset="0"/>
            </a:rPr>
            <a:t> 2050’’</a:t>
          </a:r>
          <a:endParaRPr lang="en-US" sz="1600" kern="1200" dirty="0">
            <a:latin typeface="Calibri" panose="020F0502020204030204" pitchFamily="34" charset="0"/>
            <a:cs typeface="Calibri" panose="020F0502020204030204" pitchFamily="34" charset="0"/>
          </a:endParaRPr>
        </a:p>
      </dsp:txBody>
      <dsp:txXfrm>
        <a:off x="6016754" y="825039"/>
        <a:ext cx="1804285" cy="1202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529CF-3B5D-4162-B78E-47B9D38976CE}">
      <dsp:nvSpPr>
        <dsp:cNvPr id="0" name=""/>
        <dsp:cNvSpPr/>
      </dsp:nvSpPr>
      <dsp:spPr>
        <a:xfrm>
          <a:off x="128217" y="1748397"/>
          <a:ext cx="1327740" cy="13277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The average expectancy of life in Hong Kong can vary for up to 10 years depending on the district of residence.</a:t>
          </a:r>
          <a:endParaRPr lang="en-US" sz="900" b="1" kern="1200" dirty="0"/>
        </a:p>
      </dsp:txBody>
      <dsp:txXfrm>
        <a:off x="322660" y="1942840"/>
        <a:ext cx="938854" cy="938854"/>
      </dsp:txXfrm>
    </dsp:sp>
    <dsp:sp modelId="{009DB690-6A83-45E9-8449-49CFEDC587AB}">
      <dsp:nvSpPr>
        <dsp:cNvPr id="0" name=""/>
        <dsp:cNvSpPr/>
      </dsp:nvSpPr>
      <dsp:spPr>
        <a:xfrm rot="16200000">
          <a:off x="591408" y="1472286"/>
          <a:ext cx="401359" cy="150862"/>
        </a:xfrm>
        <a:custGeom>
          <a:avLst/>
          <a:gdLst/>
          <a:ahLst/>
          <a:cxnLst/>
          <a:rect l="0" t="0" r="0" b="0"/>
          <a:pathLst>
            <a:path>
              <a:moveTo>
                <a:pt x="0" y="75431"/>
              </a:moveTo>
              <a:lnTo>
                <a:pt x="401359" y="754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2054" y="1537683"/>
        <a:ext cx="20067" cy="20067"/>
      </dsp:txXfrm>
    </dsp:sp>
    <dsp:sp modelId="{BFDCCDAB-A94D-4010-AAF0-6E2EA0798B1B}">
      <dsp:nvSpPr>
        <dsp:cNvPr id="0" name=""/>
        <dsp:cNvSpPr/>
      </dsp:nvSpPr>
      <dsp:spPr>
        <a:xfrm>
          <a:off x="128217" y="19297"/>
          <a:ext cx="1327740" cy="13277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Most of EU buildings serve for 70 years in average</a:t>
          </a:r>
          <a:endParaRPr lang="en-US" sz="1100" kern="1200" dirty="0"/>
        </a:p>
      </dsp:txBody>
      <dsp:txXfrm>
        <a:off x="322660" y="213740"/>
        <a:ext cx="938854" cy="938854"/>
      </dsp:txXfrm>
    </dsp:sp>
    <dsp:sp modelId="{D449DC5D-8010-48C6-B5D4-C98FF568136F}">
      <dsp:nvSpPr>
        <dsp:cNvPr id="0" name=""/>
        <dsp:cNvSpPr/>
      </dsp:nvSpPr>
      <dsp:spPr>
        <a:xfrm rot="5400000">
          <a:off x="591408" y="3201386"/>
          <a:ext cx="401359" cy="150862"/>
        </a:xfrm>
        <a:custGeom>
          <a:avLst/>
          <a:gdLst/>
          <a:ahLst/>
          <a:cxnLst/>
          <a:rect l="0" t="0" r="0" b="0"/>
          <a:pathLst>
            <a:path>
              <a:moveTo>
                <a:pt x="0" y="75431"/>
              </a:moveTo>
              <a:lnTo>
                <a:pt x="401359" y="754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2054" y="3266784"/>
        <a:ext cx="20067" cy="20067"/>
      </dsp:txXfrm>
    </dsp:sp>
    <dsp:sp modelId="{311D5EC0-7EE5-465D-8CA4-D9127104487C}">
      <dsp:nvSpPr>
        <dsp:cNvPr id="0" name=""/>
        <dsp:cNvSpPr/>
      </dsp:nvSpPr>
      <dsp:spPr>
        <a:xfrm>
          <a:off x="128217" y="3477498"/>
          <a:ext cx="1327740" cy="13277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The built environment consumes 50% of all extracted materials.</a:t>
          </a:r>
          <a:endParaRPr lang="en-US" sz="1100" kern="1200" dirty="0"/>
        </a:p>
      </dsp:txBody>
      <dsp:txXfrm>
        <a:off x="322660" y="3671941"/>
        <a:ext cx="938854" cy="9388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20819255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1753407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42563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13306508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27891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16025447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DE98375-5C84-4176-84A5-B6A3E0825F02}" type="slidenum">
              <a:rPr lang="en-GB" smtClean="0"/>
              <a:pPr>
                <a:defRPr/>
              </a:pPr>
              <a:t>‹#›</a:t>
            </a:fld>
            <a:endParaRPr lang="en-GB"/>
          </a:p>
        </p:txBody>
      </p:sp>
    </p:spTree>
    <p:extLst>
      <p:ext uri="{BB962C8B-B14F-4D97-AF65-F5344CB8AC3E}">
        <p14:creationId xmlns:p14="http://schemas.microsoft.com/office/powerpoint/2010/main" val="165707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77C7773-6390-40B5-8F3A-46FD9E5B7090}" type="slidenum">
              <a:rPr lang="en-GB" smtClean="0"/>
              <a:pPr>
                <a:defRPr/>
              </a:pPr>
              <a:t>‹#›</a:t>
            </a:fld>
            <a:endParaRPr lang="en-GB"/>
          </a:p>
        </p:txBody>
      </p:sp>
    </p:spTree>
    <p:extLst>
      <p:ext uri="{BB962C8B-B14F-4D97-AF65-F5344CB8AC3E}">
        <p14:creationId xmlns:p14="http://schemas.microsoft.com/office/powerpoint/2010/main" val="217549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37EC8A20-BA03-4FF7-8742-03D8AD4CA4F4}" type="slidenum">
              <a:rPr lang="en-GB" smtClean="0"/>
              <a:pPr>
                <a:defRPr/>
              </a:pPr>
              <a:t>‹#›</a:t>
            </a:fld>
            <a:endParaRPr lang="en-GB" dirty="0"/>
          </a:p>
        </p:txBody>
      </p:sp>
      <p:pic>
        <p:nvPicPr>
          <p:cNvPr id="7"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54342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5E88F9B-71EE-4D5C-B44E-012EF44E925A}" type="slidenum">
              <a:rPr lang="en-GB" smtClean="0"/>
              <a:pPr>
                <a:defRPr/>
              </a:pPr>
              <a:t>‹#›</a:t>
            </a:fld>
            <a:endParaRPr lang="en-GB"/>
          </a:p>
        </p:txBody>
      </p:sp>
    </p:spTree>
    <p:extLst>
      <p:ext uri="{BB962C8B-B14F-4D97-AF65-F5344CB8AC3E}">
        <p14:creationId xmlns:p14="http://schemas.microsoft.com/office/powerpoint/2010/main" val="2204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96CDD1B-50E0-44E8-82B7-F85F69F6D40C}" type="slidenum">
              <a:rPr lang="en-GB" smtClean="0"/>
              <a:pPr>
                <a:defRPr/>
              </a:pPr>
              <a:t>‹#›</a:t>
            </a:fld>
            <a:endParaRPr lang="en-GB"/>
          </a:p>
        </p:txBody>
      </p:sp>
    </p:spTree>
    <p:extLst>
      <p:ext uri="{BB962C8B-B14F-4D97-AF65-F5344CB8AC3E}">
        <p14:creationId xmlns:p14="http://schemas.microsoft.com/office/powerpoint/2010/main" val="1499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0E8177A-0CE3-43B6-B11B-ED2E8AEAD8D3}" type="slidenum">
              <a:rPr lang="en-GB" smtClean="0"/>
              <a:pPr>
                <a:defRPr/>
              </a:pPr>
              <a:t>‹#›</a:t>
            </a:fld>
            <a:endParaRPr lang="en-GB"/>
          </a:p>
        </p:txBody>
      </p:sp>
    </p:spTree>
    <p:extLst>
      <p:ext uri="{BB962C8B-B14F-4D97-AF65-F5344CB8AC3E}">
        <p14:creationId xmlns:p14="http://schemas.microsoft.com/office/powerpoint/2010/main" val="15336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D855DDF-6655-40F2-8D9E-CA15739A7ECF}" type="slidenum">
              <a:rPr lang="en-GB" smtClean="0"/>
              <a:pPr>
                <a:defRPr/>
              </a:pPr>
              <a:t>‹#›</a:t>
            </a:fld>
            <a:endParaRPr lang="en-GB"/>
          </a:p>
        </p:txBody>
      </p:sp>
    </p:spTree>
    <p:extLst>
      <p:ext uri="{BB962C8B-B14F-4D97-AF65-F5344CB8AC3E}">
        <p14:creationId xmlns:p14="http://schemas.microsoft.com/office/powerpoint/2010/main" val="45903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DEBFC62-E3CF-4012-8A8B-ABF1C18EA022}" type="slidenum">
              <a:rPr lang="en-GB" smtClean="0"/>
              <a:pPr>
                <a:defRPr/>
              </a:pPr>
              <a:t>‹#›</a:t>
            </a:fld>
            <a:endParaRPr lang="en-GB"/>
          </a:p>
        </p:txBody>
      </p:sp>
    </p:spTree>
    <p:extLst>
      <p:ext uri="{BB962C8B-B14F-4D97-AF65-F5344CB8AC3E}">
        <p14:creationId xmlns:p14="http://schemas.microsoft.com/office/powerpoint/2010/main" val="138435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88800BF-55FD-4017-8F82-94A8DE4F5750}" type="slidenum">
              <a:rPr lang="en-GB" smtClean="0"/>
              <a:pPr>
                <a:defRPr/>
              </a:pPr>
              <a:t>‹#›</a:t>
            </a:fld>
            <a:endParaRPr lang="en-GB"/>
          </a:p>
        </p:txBody>
      </p:sp>
    </p:spTree>
    <p:extLst>
      <p:ext uri="{BB962C8B-B14F-4D97-AF65-F5344CB8AC3E}">
        <p14:creationId xmlns:p14="http://schemas.microsoft.com/office/powerpoint/2010/main" val="342882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4747253-C9BC-4251-8AE3-8910CE9253F2}" type="slidenum">
              <a:rPr lang="en-GB" smtClean="0"/>
              <a:pPr>
                <a:defRPr/>
              </a:pPr>
              <a:t>‹#›</a:t>
            </a:fld>
            <a:endParaRPr lang="en-GB"/>
          </a:p>
        </p:txBody>
      </p:sp>
    </p:spTree>
    <p:extLst>
      <p:ext uri="{BB962C8B-B14F-4D97-AF65-F5344CB8AC3E}">
        <p14:creationId xmlns:p14="http://schemas.microsoft.com/office/powerpoint/2010/main" val="192622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308221478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752"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growth/sectors/construction/competitiveness_en" TargetMode="External"/><Relationship Id="rId2" Type="http://schemas.openxmlformats.org/officeDocument/2006/relationships/hyperlink" Target="mailto:Ilektra.papadaki@ec.europa.eu" TargetMode="External"/><Relationship Id="rId1" Type="http://schemas.openxmlformats.org/officeDocument/2006/relationships/slideLayout" Target="../slideLayouts/slideLayout2.xml"/><Relationship Id="rId5" Type="http://schemas.openxmlformats.org/officeDocument/2006/relationships/hyperlink" Target="http://www.eubim.eu/" TargetMode="External"/><Relationship Id="rId4" Type="http://schemas.openxmlformats.org/officeDocument/2006/relationships/hyperlink" Target="https://ec.europa.eu/growth/sectors/construction/observatory_e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microsoft.com/office/2014/relationships/chartEx" Target="../charts/chartEx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8.jpeg"/><Relationship Id="rId7" Type="http://schemas.openxmlformats.org/officeDocument/2006/relationships/diagramLayout" Target="../diagrams/layout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9.jpeg"/><Relationship Id="rId10" Type="http://schemas.microsoft.com/office/2007/relationships/diagramDrawing" Target="../diagrams/drawing8.xml"/><Relationship Id="rId4" Type="http://schemas.openxmlformats.org/officeDocument/2006/relationships/hyperlink" Target="https://www.google.com/url?sa=i&amp;rct=j&amp;q=&amp;esrc=s&amp;source=images&amp;cd=&amp;ved=2ahUKEwiBk4Xqj7ziAhXGUlAKHZT3DEwQjRx6BAgBEAU&amp;url=https%3A%2F%2Fwww.dailymail.co.uk%2Fnews%2Farticle-3778130%2FIt-total-destruction-Four-people-killed-Greek-floods-heavy-rain-batters-country-washes-cars-streets-Thermaikos-Kalamata-Sparta.html&amp;psig=AOvVaw2aJMMhSNQdIm0Ykcx_J5mk&amp;ust=1559060692139748" TargetMode="External"/><Relationship Id="rId9"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556" y="5013176"/>
            <a:ext cx="4176464" cy="1656184"/>
          </a:xfrm>
        </p:spPr>
        <p:txBody>
          <a:bodyPr>
            <a:normAutofit fontScale="32500" lnSpcReduction="20000"/>
          </a:bodyPr>
          <a:lstStyle/>
          <a:p>
            <a:pPr marL="0" indent="0">
              <a:buNone/>
            </a:pPr>
            <a:r>
              <a:rPr lang="en-US" sz="5600" b="1" dirty="0" smtClean="0">
                <a:solidFill>
                  <a:schemeClr val="accent2">
                    <a:lumMod val="50000"/>
                  </a:schemeClr>
                </a:solidFill>
                <a:latin typeface="Calibri" panose="020F0502020204030204" pitchFamily="34" charset="0"/>
                <a:cs typeface="Calibri" panose="020F0502020204030204" pitchFamily="34" charset="0"/>
              </a:rPr>
              <a:t>Ilektra </a:t>
            </a:r>
            <a:r>
              <a:rPr lang="en-US" sz="5600" b="1" dirty="0" smtClean="0">
                <a:solidFill>
                  <a:schemeClr val="accent2">
                    <a:lumMod val="50000"/>
                  </a:schemeClr>
                </a:solidFill>
                <a:latin typeface="Calibri" panose="020F0502020204030204" pitchFamily="34" charset="0"/>
                <a:cs typeface="Calibri" panose="020F0502020204030204" pitchFamily="34" charset="0"/>
              </a:rPr>
              <a:t>PAPADAKI</a:t>
            </a:r>
            <a:r>
              <a:rPr lang="en-US" sz="5600" b="1" dirty="0">
                <a:solidFill>
                  <a:schemeClr val="accent2">
                    <a:lumMod val="50000"/>
                  </a:schemeClr>
                </a:solidFill>
                <a:latin typeface="Calibri" panose="020F0502020204030204" pitchFamily="34" charset="0"/>
                <a:cs typeface="Calibri" panose="020F0502020204030204" pitchFamily="34" charset="0"/>
              </a:rPr>
              <a:t/>
            </a:r>
            <a:br>
              <a:rPr lang="en-US" sz="5600" b="1" dirty="0">
                <a:solidFill>
                  <a:schemeClr val="accent2">
                    <a:lumMod val="50000"/>
                  </a:schemeClr>
                </a:solidFill>
                <a:latin typeface="Calibri" panose="020F0502020204030204" pitchFamily="34" charset="0"/>
                <a:cs typeface="Calibri" panose="020F0502020204030204" pitchFamily="34" charset="0"/>
              </a:rPr>
            </a:br>
            <a:r>
              <a:rPr lang="en-US" sz="5600" b="1" dirty="0" smtClean="0">
                <a:solidFill>
                  <a:schemeClr val="accent2">
                    <a:lumMod val="50000"/>
                  </a:schemeClr>
                </a:solidFill>
                <a:latin typeface="Calibri" panose="020F0502020204030204" pitchFamily="34" charset="0"/>
                <a:cs typeface="Calibri" panose="020F0502020204030204" pitchFamily="34" charset="0"/>
              </a:rPr>
              <a:t/>
            </a:r>
            <a:br>
              <a:rPr lang="en-US" sz="5600" b="1" dirty="0" smtClean="0">
                <a:solidFill>
                  <a:schemeClr val="accent2">
                    <a:lumMod val="50000"/>
                  </a:schemeClr>
                </a:solidFill>
                <a:latin typeface="Calibri" panose="020F0502020204030204" pitchFamily="34" charset="0"/>
                <a:cs typeface="Calibri" panose="020F0502020204030204" pitchFamily="34" charset="0"/>
              </a:rPr>
            </a:br>
            <a:r>
              <a:rPr lang="en-US" sz="5600" b="1" dirty="0" smtClean="0">
                <a:solidFill>
                  <a:schemeClr val="accent2">
                    <a:lumMod val="50000"/>
                  </a:schemeClr>
                </a:solidFill>
                <a:latin typeface="Calibri" panose="020F0502020204030204" pitchFamily="34" charset="0"/>
                <a:cs typeface="Calibri" panose="020F0502020204030204" pitchFamily="34" charset="0"/>
              </a:rPr>
              <a:t>Policy Officer </a:t>
            </a:r>
          </a:p>
          <a:p>
            <a:pPr marL="0" indent="0">
              <a:buNone/>
            </a:pPr>
            <a:r>
              <a:rPr lang="en-US" sz="5600" dirty="0" smtClean="0">
                <a:solidFill>
                  <a:schemeClr val="accent2">
                    <a:lumMod val="50000"/>
                  </a:schemeClr>
                </a:solidFill>
                <a:latin typeface="Calibri" panose="020F0502020204030204" pitchFamily="34" charset="0"/>
                <a:cs typeface="Calibri" panose="020F0502020204030204" pitchFamily="34" charset="0"/>
              </a:rPr>
              <a:t>Directorate </a:t>
            </a:r>
            <a:r>
              <a:rPr lang="en-US" sz="5600" dirty="0" smtClean="0">
                <a:solidFill>
                  <a:schemeClr val="accent2">
                    <a:lumMod val="50000"/>
                  </a:schemeClr>
                </a:solidFill>
                <a:latin typeface="Calibri" panose="020F0502020204030204" pitchFamily="34" charset="0"/>
                <a:cs typeface="Calibri" panose="020F0502020204030204" pitchFamily="34" charset="0"/>
              </a:rPr>
              <a:t>General for </a:t>
            </a:r>
            <a:r>
              <a:rPr lang="en-US" sz="5600" dirty="0">
                <a:solidFill>
                  <a:schemeClr val="accent2">
                    <a:lumMod val="50000"/>
                  </a:schemeClr>
                </a:solidFill>
                <a:latin typeface="Calibri" panose="020F0502020204030204" pitchFamily="34" charset="0"/>
                <a:cs typeface="Calibri" panose="020F0502020204030204" pitchFamily="34" charset="0"/>
              </a:rPr>
              <a:t>Internal Market, Industry, Entrepreneurship and SMEs</a:t>
            </a:r>
            <a:r>
              <a:rPr lang="en-US" sz="5600" dirty="0" smtClean="0">
                <a:solidFill>
                  <a:schemeClr val="accent2">
                    <a:lumMod val="50000"/>
                  </a:schemeClr>
                </a:solidFill>
                <a:latin typeface="Calibri" panose="020F0502020204030204" pitchFamily="34" charset="0"/>
                <a:cs typeface="Calibri" panose="020F0502020204030204" pitchFamily="34" charset="0"/>
              </a:rPr>
              <a:t/>
            </a:r>
            <a:br>
              <a:rPr lang="en-US" sz="5600" dirty="0" smtClean="0">
                <a:solidFill>
                  <a:schemeClr val="accent2">
                    <a:lumMod val="50000"/>
                  </a:schemeClr>
                </a:solidFill>
                <a:latin typeface="Calibri" panose="020F0502020204030204" pitchFamily="34" charset="0"/>
                <a:cs typeface="Calibri" panose="020F0502020204030204" pitchFamily="34" charset="0"/>
              </a:rPr>
            </a:br>
            <a:r>
              <a:rPr lang="en-US" sz="5600" dirty="0" smtClean="0">
                <a:solidFill>
                  <a:schemeClr val="accent2">
                    <a:lumMod val="50000"/>
                  </a:schemeClr>
                </a:solidFill>
                <a:latin typeface="Calibri" panose="020F0502020204030204" pitchFamily="34" charset="0"/>
                <a:cs typeface="Calibri" panose="020F0502020204030204" pitchFamily="34" charset="0"/>
              </a:rPr>
              <a:t>European Commission</a:t>
            </a:r>
            <a:endParaRPr lang="en-GB" sz="5600" dirty="0">
              <a:latin typeface="Calibri" panose="020F0502020204030204" pitchFamily="34" charset="0"/>
              <a:cs typeface="Calibri" panose="020F0502020204030204" pitchFamily="34" charset="0"/>
            </a:endParaRPr>
          </a:p>
        </p:txBody>
      </p:sp>
      <p:sp>
        <p:nvSpPr>
          <p:cNvPr id="2" name="TextBox 1"/>
          <p:cNvSpPr txBox="1"/>
          <p:nvPr/>
        </p:nvSpPr>
        <p:spPr>
          <a:xfrm>
            <a:off x="1547664" y="260648"/>
            <a:ext cx="4657518" cy="1569660"/>
          </a:xfrm>
          <a:prstGeom prst="rect">
            <a:avLst/>
          </a:prstGeom>
          <a:noFill/>
        </p:spPr>
        <p:txBody>
          <a:bodyPr wrap="square" rtlCol="0">
            <a:spAutoFit/>
          </a:bodyPr>
          <a:lstStyle/>
          <a:p>
            <a:r>
              <a:rPr lang="en-US" sz="2400" dirty="0">
                <a:solidFill>
                  <a:schemeClr val="accent2">
                    <a:lumMod val="50000"/>
                  </a:schemeClr>
                </a:solidFill>
                <a:latin typeface="Calibri" panose="020F0502020204030204" pitchFamily="34" charset="0"/>
                <a:cs typeface="Calibri" panose="020F0502020204030204" pitchFamily="34" charset="0"/>
              </a:rPr>
              <a:t>From Construction 2020 </a:t>
            </a:r>
            <a:r>
              <a:rPr lang="en-US" sz="2400" dirty="0" smtClean="0">
                <a:solidFill>
                  <a:schemeClr val="accent2">
                    <a:lumMod val="50000"/>
                  </a:schemeClr>
                </a:solidFill>
                <a:latin typeface="Calibri" panose="020F0502020204030204" pitchFamily="34" charset="0"/>
                <a:cs typeface="Calibri" panose="020F0502020204030204" pitchFamily="34" charset="0"/>
              </a:rPr>
              <a:t/>
            </a:r>
            <a:br>
              <a:rPr lang="en-US" sz="2400" dirty="0" smtClean="0">
                <a:solidFill>
                  <a:schemeClr val="accent2">
                    <a:lumMod val="50000"/>
                  </a:schemeClr>
                </a:solidFill>
                <a:latin typeface="Calibri" panose="020F0502020204030204" pitchFamily="34" charset="0"/>
                <a:cs typeface="Calibri" panose="020F0502020204030204" pitchFamily="34" charset="0"/>
              </a:rPr>
            </a:br>
            <a:r>
              <a:rPr lang="en-US" sz="2400" dirty="0" smtClean="0">
                <a:solidFill>
                  <a:schemeClr val="accent2">
                    <a:lumMod val="50000"/>
                  </a:schemeClr>
                </a:solidFill>
                <a:latin typeface="Calibri" panose="020F0502020204030204" pitchFamily="34" charset="0"/>
                <a:cs typeface="Calibri" panose="020F0502020204030204" pitchFamily="34" charset="0"/>
              </a:rPr>
              <a:t>to a </a:t>
            </a:r>
            <a:r>
              <a:rPr lang="en-US" sz="2400" dirty="0" smtClean="0">
                <a:solidFill>
                  <a:schemeClr val="accent2">
                    <a:lumMod val="50000"/>
                  </a:schemeClr>
                </a:solidFill>
                <a:latin typeface="Calibri" panose="020F0502020204030204" pitchFamily="34" charset="0"/>
                <a:cs typeface="Calibri" panose="020F0502020204030204" pitchFamily="34" charset="0"/>
              </a:rPr>
              <a:t>new vision </a:t>
            </a:r>
            <a:r>
              <a:rPr lang="en-US" sz="2400" dirty="0" smtClean="0">
                <a:solidFill>
                  <a:schemeClr val="accent2">
                    <a:lumMod val="50000"/>
                  </a:schemeClr>
                </a:solidFill>
                <a:latin typeface="Calibri" panose="020F0502020204030204" pitchFamily="34" charset="0"/>
                <a:cs typeface="Calibri" panose="020F0502020204030204" pitchFamily="34" charset="0"/>
              </a:rPr>
              <a:t>for the </a:t>
            </a:r>
            <a:r>
              <a:rPr lang="en-US" sz="2400" dirty="0" smtClean="0">
                <a:solidFill>
                  <a:schemeClr val="accent2">
                    <a:lumMod val="50000"/>
                  </a:schemeClr>
                </a:solidFill>
                <a:latin typeface="Calibri" panose="020F0502020204030204" pitchFamily="34" charset="0"/>
                <a:cs typeface="Calibri" panose="020F0502020204030204" pitchFamily="34" charset="0"/>
              </a:rPr>
              <a:t/>
            </a:r>
            <a:br>
              <a:rPr lang="en-US" sz="2400" dirty="0" smtClean="0">
                <a:solidFill>
                  <a:schemeClr val="accent2">
                    <a:lumMod val="50000"/>
                  </a:schemeClr>
                </a:solidFill>
                <a:latin typeface="Calibri" panose="020F0502020204030204" pitchFamily="34" charset="0"/>
                <a:cs typeface="Calibri" panose="020F0502020204030204" pitchFamily="34" charset="0"/>
              </a:rPr>
            </a:br>
            <a:r>
              <a:rPr lang="en-US" sz="2400" dirty="0" smtClean="0">
                <a:solidFill>
                  <a:schemeClr val="accent2">
                    <a:lumMod val="50000"/>
                  </a:schemeClr>
                </a:solidFill>
                <a:latin typeface="Calibri" panose="020F0502020204030204" pitchFamily="34" charset="0"/>
                <a:cs typeface="Calibri" panose="020F0502020204030204" pitchFamily="34" charset="0"/>
              </a:rPr>
              <a:t>EU </a:t>
            </a:r>
            <a:r>
              <a:rPr lang="en-US" sz="2400" dirty="0" smtClean="0">
                <a:solidFill>
                  <a:schemeClr val="accent2">
                    <a:lumMod val="50000"/>
                  </a:schemeClr>
                </a:solidFill>
                <a:latin typeface="Calibri" panose="020F0502020204030204" pitchFamily="34" charset="0"/>
                <a:cs typeface="Calibri" panose="020F0502020204030204" pitchFamily="34" charset="0"/>
              </a:rPr>
              <a:t>Built Environment </a:t>
            </a:r>
            <a:endParaRPr lang="en-US" sz="2400" dirty="0">
              <a:solidFill>
                <a:schemeClr val="accent2">
                  <a:lumMod val="50000"/>
                </a:schemeClr>
              </a:solidFill>
              <a:latin typeface="Calibri" panose="020F0502020204030204" pitchFamily="34" charset="0"/>
              <a:cs typeface="Calibri" panose="020F0502020204030204" pitchFamily="34" charset="0"/>
            </a:endParaRPr>
          </a:p>
          <a:p>
            <a:endParaRPr lang="en-GB"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8975" t="35912" r="12988" b="10780"/>
          <a:stretch/>
        </p:blipFill>
        <p:spPr>
          <a:xfrm>
            <a:off x="683568" y="1412776"/>
            <a:ext cx="5544616" cy="3456385"/>
          </a:xfrm>
          <a:prstGeom prst="rect">
            <a:avLst/>
          </a:prstGeom>
        </p:spPr>
      </p:pic>
      <p:sp>
        <p:nvSpPr>
          <p:cNvPr id="10" name="Chevron 9"/>
          <p:cNvSpPr/>
          <p:nvPr/>
        </p:nvSpPr>
        <p:spPr>
          <a:xfrm>
            <a:off x="683568" y="344560"/>
            <a:ext cx="792088" cy="98430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1313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8520" y="4971158"/>
            <a:ext cx="9361040" cy="10501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7724" y="1452015"/>
            <a:ext cx="3984466" cy="3089874"/>
          </a:xfrm>
          <a:prstGeom prst="rect">
            <a:avLst/>
          </a:prstGeom>
        </p:spPr>
      </p:pic>
      <p:sp>
        <p:nvSpPr>
          <p:cNvPr id="7" name="Rectangle 2"/>
          <p:cNvSpPr>
            <a:spLocks noChangeArrowheads="1"/>
          </p:cNvSpPr>
          <p:nvPr/>
        </p:nvSpPr>
        <p:spPr bwMode="auto">
          <a:xfrm>
            <a:off x="4397602" y="2010717"/>
            <a:ext cx="27756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Built Environment</a:t>
            </a: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is defined as the product of construction. It is the human-made space in which people live, work, and recreate on a day-to-day basis including buildings, parks, public spaces and infrastructure for utilities, mobility and leisure.</a:t>
            </a:r>
            <a:r>
              <a:rPr kumimoji="0" lang="en-GB" altLang="en-US"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854224" y="4966206"/>
            <a:ext cx="708675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 </a:t>
            </a:r>
            <a:r>
              <a:rPr kumimoji="0" lang="en-US" altLang="en-US"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a:t>
            </a:r>
            <a:r>
              <a:rPr kumimoji="0" lang="en-US" altLang="en-US" sz="16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recognised</a:t>
            </a:r>
            <a:r>
              <a:rPr kumimoji="0" lang="en-US" altLang="en-US"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that the contribution of a “</a:t>
            </a:r>
            <a:r>
              <a:rPr kumimoji="0" lang="en-US" altLang="en-US" sz="16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high-quality Built Environment is crucial to achieving a sustainable society</a:t>
            </a:r>
            <a:r>
              <a:rPr kumimoji="0" lang="en-US" altLang="en-US"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characterised</a:t>
            </a:r>
            <a:r>
              <a:rPr kumimoji="0" lang="en-US" altLang="en-US"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by a high quality of life, cultural diversity, individual and collective well-being, social justice and cohesion, and economic efficiency</a:t>
            </a:r>
            <a:r>
              <a:rPr kumimoji="0" lang="en-US" altLang="en-US"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1600" b="0" i="1"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800" b="0" i="0" u="none" strike="noStrike" cap="none" normalizeH="0" baseline="0" dirty="0" smtClean="0">
                <a:ln>
                  <a:noFill/>
                </a:ln>
                <a:solidFill>
                  <a:schemeClr val="tx1"/>
                </a:solidFill>
                <a:effectLst/>
                <a:latin typeface="Arial" panose="020B0604020202020204" pitchFamily="34" charset="0"/>
              </a:rPr>
              <a:t/>
            </a:r>
            <a:br>
              <a:rPr kumimoji="0" lang="en-GB" altLang="en-US" sz="1800" b="0" i="0" u="none" strike="noStrike" cap="none" normalizeH="0" baseline="0" dirty="0" smtClean="0">
                <a:ln>
                  <a:noFill/>
                </a:ln>
                <a:solidFill>
                  <a:schemeClr val="tx1"/>
                </a:solidFill>
                <a:effectLst/>
                <a:latin typeface="Arial" panose="020B0604020202020204" pitchFamily="34" charset="0"/>
              </a:rPr>
            </a:b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Title 4"/>
          <p:cNvSpPr>
            <a:spLocks noGrp="1"/>
          </p:cNvSpPr>
          <p:nvPr>
            <p:ph type="title"/>
          </p:nvPr>
        </p:nvSpPr>
        <p:spPr>
          <a:xfrm>
            <a:off x="247724" y="260648"/>
            <a:ext cx="6347713" cy="1320800"/>
          </a:xfrm>
        </p:spPr>
        <p:txBody>
          <a:bodyPr/>
          <a:lstStyle/>
          <a:p>
            <a:r>
              <a:rPr lang="en-US" dirty="0" smtClean="0"/>
              <a:t>Built Environment</a:t>
            </a:r>
            <a:endParaRPr lang="en-GB" dirty="0"/>
          </a:p>
        </p:txBody>
      </p:sp>
    </p:spTree>
    <p:extLst>
      <p:ext uri="{BB962C8B-B14F-4D97-AF65-F5344CB8AC3E}">
        <p14:creationId xmlns:p14="http://schemas.microsoft.com/office/powerpoint/2010/main" val="2125721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other international </a:t>
            </a:r>
            <a:r>
              <a:rPr lang="en-US" dirty="0" err="1" smtClean="0"/>
              <a:t>organisations</a:t>
            </a:r>
            <a:r>
              <a:rPr lang="en-US" dirty="0" smtClean="0"/>
              <a:t>?</a:t>
            </a:r>
            <a:endParaRPr lang="en-GB" dirty="0"/>
          </a:p>
        </p:txBody>
      </p:sp>
      <p:sp>
        <p:nvSpPr>
          <p:cNvPr id="3" name="Content Placeholder 2"/>
          <p:cNvSpPr>
            <a:spLocks noGrp="1"/>
          </p:cNvSpPr>
          <p:nvPr>
            <p:ph idx="1"/>
          </p:nvPr>
        </p:nvSpPr>
        <p:spPr>
          <a:xfrm>
            <a:off x="251520" y="1903530"/>
            <a:ext cx="7272808" cy="4508770"/>
          </a:xfrm>
        </p:spPr>
        <p:txBody>
          <a:bodyPr>
            <a:noAutofit/>
          </a:bodyPr>
          <a:lstStyle/>
          <a:p>
            <a:r>
              <a:rPr lang="en-US" sz="1200" dirty="0">
                <a:latin typeface="Calibri" panose="020F0502020204030204" pitchFamily="34" charset="0"/>
                <a:cs typeface="Calibri" panose="020F0502020204030204" pitchFamily="34" charset="0"/>
              </a:rPr>
              <a:t>The </a:t>
            </a:r>
            <a:r>
              <a:rPr lang="en-US" sz="1200" b="1" dirty="0">
                <a:latin typeface="Calibri" panose="020F0502020204030204" pitchFamily="34" charset="0"/>
                <a:cs typeface="Calibri" panose="020F0502020204030204" pitchFamily="34" charset="0"/>
              </a:rPr>
              <a:t>OECD</a:t>
            </a:r>
            <a:r>
              <a:rPr lang="en-US" sz="1200" dirty="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recognised</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 link between cities, good governance and urban development early on. Its publication of 2000, “Shaping the Urban Environment in the 21st Century”, </a:t>
            </a:r>
            <a:r>
              <a:rPr lang="en-US" sz="1200" dirty="0" err="1">
                <a:latin typeface="Calibri" panose="020F0502020204030204" pitchFamily="34" charset="0"/>
                <a:cs typeface="Calibri" panose="020F0502020204030204" pitchFamily="34" charset="0"/>
              </a:rPr>
              <a:t>recognised</a:t>
            </a:r>
            <a:r>
              <a:rPr lang="en-US" sz="1200" dirty="0">
                <a:latin typeface="Calibri" panose="020F0502020204030204" pitchFamily="34" charset="0"/>
                <a:cs typeface="Calibri" panose="020F0502020204030204" pitchFamily="34" charset="0"/>
              </a:rPr>
              <a:t> that cities hold the potential for providing healthy and safe living environments and that good urban governance can insure that investments made in construction match the priorities of citizens and businesses, which requires transparent and participatory processes. This already provided a recognition that government and the construction sector can cooperate to build safe living environments</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UN-Habitat</a:t>
            </a:r>
            <a:r>
              <a:rPr lang="en-US" sz="1200" dirty="0">
                <a:latin typeface="Calibri" panose="020F0502020204030204" pitchFamily="34" charset="0"/>
                <a:cs typeface="Calibri" panose="020F0502020204030204" pitchFamily="34" charset="0"/>
              </a:rPr>
              <a:t> has developed a holistic and global approach towards urbanization that embraces much more than just technical considerations. Beyond its traditional core areas — such as city planning, infrastructure development, and participatory slum upgrading — UN-Habitat, today, also focuses on urban legislation and risk management, as well as gender, youth and capacity building for all actors involved in the urbanization process</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UN Habitat’s 2016 Guidelines for Developing Eco-Efficient and Socially Inclusive Infrastructure </a:t>
            </a:r>
            <a:r>
              <a:rPr lang="en-US" sz="1200" dirty="0">
                <a:latin typeface="Calibri" panose="020F0502020204030204" pitchFamily="34" charset="0"/>
                <a:cs typeface="Calibri" panose="020F0502020204030204" pitchFamily="34" charset="0"/>
              </a:rPr>
              <a:t>brings built environment concepts back to infrastructure policies. It calls for an urgent shift in the way urban infrastructure is planned, designed and managed. It sets forth guidelines for policy makers in the planning, designing and managing of urban infrastructure with a central message is an integrated approach, taking into account principles and criteria of eco-efficiency and social inclusiveness. </a:t>
            </a:r>
          </a:p>
          <a:p>
            <a:r>
              <a:rPr lang="en-US" sz="1200" dirty="0" smtClean="0">
                <a:latin typeface="Calibri" panose="020F0502020204030204" pitchFamily="34" charset="0"/>
                <a:cs typeface="Calibri" panose="020F0502020204030204" pitchFamily="34" charset="0"/>
              </a:rPr>
              <a:t>The </a:t>
            </a:r>
            <a:r>
              <a:rPr lang="en-US" sz="1200" b="1" dirty="0">
                <a:latin typeface="Calibri" panose="020F0502020204030204" pitchFamily="34" charset="0"/>
                <a:cs typeface="Calibri" panose="020F0502020204030204" pitchFamily="34" charset="0"/>
              </a:rPr>
              <a:t>World Economic Forum</a:t>
            </a:r>
            <a:r>
              <a:rPr lang="en-US" sz="1200" dirty="0">
                <a:latin typeface="Calibri" panose="020F0502020204030204" pitchFamily="34" charset="0"/>
                <a:cs typeface="Calibri" panose="020F0502020204030204" pitchFamily="34" charset="0"/>
              </a:rPr>
              <a:t>, Shaping the Future of Construction (2016) is the first publication of a multi-year project guiding and supporting the current transformation of the engineering and construction industry. The publication </a:t>
            </a:r>
            <a:r>
              <a:rPr lang="en-US" sz="1200" dirty="0" err="1">
                <a:latin typeface="Calibri" panose="020F0502020204030204" pitchFamily="34" charset="0"/>
                <a:cs typeface="Calibri" panose="020F0502020204030204" pitchFamily="34" charset="0"/>
              </a:rPr>
              <a:t>recognises</a:t>
            </a:r>
            <a:r>
              <a:rPr lang="en-US" sz="1200" dirty="0">
                <a:latin typeface="Calibri" panose="020F0502020204030204" pitchFamily="34" charset="0"/>
                <a:cs typeface="Calibri" panose="020F0502020204030204" pitchFamily="34" charset="0"/>
              </a:rPr>
              <a:t> the construction industry’s potential for positively influencing society, the barriers it currently faces to be able to do so and puts forward an industry transformation framework, with good practices and measure both for the private as well as the public sector. </a:t>
            </a:r>
          </a:p>
          <a:p>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60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1344"/>
            <a:ext cx="6840760" cy="936625"/>
          </a:xfrm>
        </p:spPr>
        <p:txBody>
          <a:bodyPr>
            <a:normAutofit fontScale="90000"/>
          </a:bodyPr>
          <a:lstStyle/>
          <a:p>
            <a:r>
              <a:rPr lang="en-US" b="0" dirty="0" smtClean="0">
                <a:solidFill>
                  <a:schemeClr val="accent2">
                    <a:lumMod val="75000"/>
                  </a:schemeClr>
                </a:solidFill>
                <a:latin typeface="Calibri" panose="020F0502020204030204" pitchFamily="34" charset="0"/>
                <a:cs typeface="Calibri" panose="020F0502020204030204" pitchFamily="34" charset="0"/>
              </a:rPr>
              <a:t>And what’s on </a:t>
            </a:r>
            <a:br>
              <a:rPr lang="en-US" b="0" dirty="0" smtClean="0">
                <a:solidFill>
                  <a:schemeClr val="accent2">
                    <a:lumMod val="75000"/>
                  </a:schemeClr>
                </a:solidFill>
                <a:latin typeface="Calibri" panose="020F0502020204030204" pitchFamily="34" charset="0"/>
                <a:cs typeface="Calibri" panose="020F0502020204030204" pitchFamily="34" charset="0"/>
              </a:rPr>
            </a:br>
            <a:r>
              <a:rPr lang="en-US" b="0" dirty="0" smtClean="0">
                <a:solidFill>
                  <a:schemeClr val="accent2">
                    <a:lumMod val="75000"/>
                  </a:schemeClr>
                </a:solidFill>
                <a:latin typeface="Calibri" panose="020F0502020204030204" pitchFamily="34" charset="0"/>
                <a:cs typeface="Calibri" panose="020F0502020204030204" pitchFamily="34" charset="0"/>
              </a:rPr>
              <a:t>Research and Innovation?</a:t>
            </a:r>
            <a:endParaRPr lang="en-GB" b="0" dirty="0">
              <a:solidFill>
                <a:schemeClr val="accent2">
                  <a:lumMod val="75000"/>
                </a:schemeClr>
              </a:solidFill>
            </a:endParaRPr>
          </a:p>
        </p:txBody>
      </p:sp>
      <p:sp>
        <p:nvSpPr>
          <p:cNvPr id="3" name="Content Placeholder 2"/>
          <p:cNvSpPr>
            <a:spLocks noGrp="1"/>
          </p:cNvSpPr>
          <p:nvPr>
            <p:ph idx="1"/>
          </p:nvPr>
        </p:nvSpPr>
        <p:spPr>
          <a:xfrm>
            <a:off x="0" y="1314284"/>
            <a:ext cx="4392488" cy="2808312"/>
          </a:xfrm>
        </p:spPr>
        <p:txBody>
          <a:bodyPr>
            <a:normAutofit/>
          </a:bodyPr>
          <a:lstStyle/>
          <a:p>
            <a: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Horizon2020 Partnership </a:t>
            </a:r>
            <a: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on energy efficiency in Buildings</a:t>
            </a:r>
            <a:r>
              <a:rPr lang="en-US" sz="160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6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br>
              <a:rPr lang="en-US" sz="1600" dirty="0">
                <a:solidFill>
                  <a:schemeClr val="tx1"/>
                </a:solidFill>
                <a:latin typeface="Calibri" panose="020F0502020204030204" pitchFamily="34" charset="0"/>
                <a:cs typeface="Calibri" panose="020F0502020204030204" pitchFamily="34" charset="0"/>
                <a:sym typeface="Wingdings" panose="05000000000000000000" pitchFamily="2" charset="2"/>
              </a:rPr>
            </a:br>
            <a:r>
              <a:rPr lang="en-US" sz="1600" dirty="0">
                <a:solidFill>
                  <a:schemeClr val="tx1"/>
                </a:solidFill>
                <a:latin typeface="Calibri" panose="020F0502020204030204" pitchFamily="34" charset="0"/>
                <a:cs typeface="Calibri" panose="020F0502020204030204" pitchFamily="34" charset="0"/>
                <a:sym typeface="Wingdings" panose="05000000000000000000" pitchFamily="2" charset="2"/>
              </a:rPr>
              <a:t>Horizon </a:t>
            </a:r>
            <a:r>
              <a:rPr lang="en-US" sz="160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Europe partnership</a:t>
            </a:r>
            <a: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2000" b="1"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Sustainable Built Environment </a:t>
            </a:r>
            <a:r>
              <a:rPr lang="el-GR" sz="2000" b="1"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IE" sz="2000" b="1"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Built4People)</a:t>
            </a:r>
            <a:r>
              <a:rPr lang="en-US" sz="2000" b="1"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 </a:t>
            </a:r>
            <a:endParaRPr lang="el-GR" sz="2000" b="1" i="0" dirty="0" smtClean="0">
              <a:solidFill>
                <a:schemeClr val="tx1"/>
              </a:solidFill>
              <a:latin typeface="Calibri" panose="020F0502020204030204" pitchFamily="34" charset="0"/>
              <a:cs typeface="Calibri" panose="020F0502020204030204" pitchFamily="34" charset="0"/>
              <a:sym typeface="Wingdings" panose="05000000000000000000" pitchFamily="2" charset="2"/>
            </a:endParaRPr>
          </a:p>
          <a:p>
            <a: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Horizon Europe Mission on </a:t>
            </a:r>
            <a:b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br>
            <a:r>
              <a:rPr lang="en-US" b="1"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Smart and Climate neutral cities </a:t>
            </a:r>
            <a: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a:t>
            </a:r>
            <a:b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br>
            <a:r>
              <a:rPr lang="en-US" sz="1600" i="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Built environment as enabler</a:t>
            </a:r>
          </a:p>
        </p:txBody>
      </p:sp>
      <p:sp>
        <p:nvSpPr>
          <p:cNvPr id="5" name="Content Placeholder 2"/>
          <p:cNvSpPr txBox="1">
            <a:spLocks/>
          </p:cNvSpPr>
          <p:nvPr/>
        </p:nvSpPr>
        <p:spPr>
          <a:xfrm>
            <a:off x="4067944" y="4228911"/>
            <a:ext cx="4917194" cy="37314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latin typeface="Calibri" panose="020F0502020204030204" pitchFamily="34" charset="0"/>
                <a:cs typeface="Calibri" panose="020F0502020204030204" pitchFamily="34" charset="0"/>
              </a:rPr>
              <a:t>In MS level we start to see strategies on Built </a:t>
            </a:r>
            <a:r>
              <a:rPr lang="en-US" dirty="0" smtClean="0">
                <a:latin typeface="Calibri" panose="020F0502020204030204" pitchFamily="34" charset="0"/>
                <a:cs typeface="Calibri" panose="020F0502020204030204" pitchFamily="34" charset="0"/>
              </a:rPr>
              <a:t>Environment (ex. Estonia), or Construction policy was in the agenda of Housing, Environment, Infrastructure or other ministries.</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In many Ministerial portfolios there is the sense of ‘sustainable built environment’ as the final goal.</a:t>
            </a:r>
            <a:br>
              <a:rPr lang="en-US" dirty="0" smtClean="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6" name="Title 1"/>
          <p:cNvSpPr txBox="1">
            <a:spLocks/>
          </p:cNvSpPr>
          <p:nvPr/>
        </p:nvSpPr>
        <p:spPr>
          <a:xfrm>
            <a:off x="4409121" y="3654283"/>
            <a:ext cx="6840760" cy="93662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2">
                    <a:lumMod val="75000"/>
                  </a:schemeClr>
                </a:solidFill>
                <a:latin typeface="Calibri" panose="020F0502020204030204" pitchFamily="34" charset="0"/>
                <a:cs typeface="Calibri" panose="020F0502020204030204" pitchFamily="34" charset="0"/>
              </a:rPr>
              <a:t>And in EU MS?</a:t>
            </a:r>
            <a:endParaRPr lang="en-GB" dirty="0">
              <a:solidFill>
                <a:schemeClr val="accent2">
                  <a:lumMod val="75000"/>
                </a:scheme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937"/>
          <a:stretch/>
        </p:blipFill>
        <p:spPr>
          <a:xfrm>
            <a:off x="4773178" y="298702"/>
            <a:ext cx="4211960" cy="296778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95" y="3969320"/>
            <a:ext cx="3560436" cy="2288852"/>
          </a:xfrm>
          <a:prstGeom prst="rect">
            <a:avLst/>
          </a:prstGeom>
        </p:spPr>
      </p:pic>
    </p:spTree>
    <p:extLst>
      <p:ext uri="{BB962C8B-B14F-4D97-AF65-F5344CB8AC3E}">
        <p14:creationId xmlns:p14="http://schemas.microsoft.com/office/powerpoint/2010/main" val="679933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areo.io/content/images/2016/04/BIM_lifecycle_for_a_model_or_project.png">
            <a:extLst>
              <a:ext uri="{FF2B5EF4-FFF2-40B4-BE49-F238E27FC236}">
                <a16:creationId xmlns:a16="http://schemas.microsoft.com/office/drawing/2014/main" id="{F11B5FD0-472C-409F-BD55-355F01FEC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376828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12393" t="-4462" r="9456" b="-5146"/>
          <a:stretch/>
        </p:blipFill>
        <p:spPr bwMode="auto">
          <a:xfrm>
            <a:off x="2843808" y="1628800"/>
            <a:ext cx="5688632" cy="5452530"/>
          </a:xfrm>
          <a:prstGeom prst="rect">
            <a:avLst/>
          </a:prstGeom>
          <a:noFill/>
          <a:ln>
            <a:noFill/>
          </a:ln>
          <a:extLst>
            <a:ext uri="{53640926-AAD7-44D8-BBD7-CCE9431645EC}">
              <a14:shadowObscured xmlns:a14="http://schemas.microsoft.com/office/drawing/2010/main"/>
            </a:ext>
          </a:extLst>
        </p:spPr>
      </p:pic>
      <p:sp>
        <p:nvSpPr>
          <p:cNvPr id="2" name="Pentagon 1"/>
          <p:cNvSpPr/>
          <p:nvPr/>
        </p:nvSpPr>
        <p:spPr>
          <a:xfrm>
            <a:off x="6948264" y="764704"/>
            <a:ext cx="1800200" cy="10081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Costing!</a:t>
            </a:r>
          </a:p>
          <a:p>
            <a:pPr algn="ctr"/>
            <a:r>
              <a:rPr lang="en-US" dirty="0" smtClean="0"/>
              <a:t>ICMS</a:t>
            </a:r>
            <a:endParaRPr lang="en-GB" dirty="0"/>
          </a:p>
        </p:txBody>
      </p:sp>
      <p:sp>
        <p:nvSpPr>
          <p:cNvPr id="3" name="Rectangle 2"/>
          <p:cNvSpPr/>
          <p:nvPr/>
        </p:nvSpPr>
        <p:spPr>
          <a:xfrm>
            <a:off x="248409" y="3929446"/>
            <a:ext cx="2448272" cy="1077218"/>
          </a:xfrm>
          <a:prstGeom prst="rect">
            <a:avLst/>
          </a:prstGeom>
        </p:spPr>
        <p:txBody>
          <a:bodyPr wrap="square">
            <a:spAutoFit/>
          </a:bodyPr>
          <a:lstStyle/>
          <a:p>
            <a:r>
              <a:rPr lang="en-GB" sz="1600" b="1" dirty="0" smtClean="0">
                <a:latin typeface="Calibri" panose="020F0502020204030204" pitchFamily="34" charset="0"/>
                <a:ea typeface="Times New Roman" panose="02020603050405020304" pitchFamily="18" charset="0"/>
              </a:rPr>
              <a:t>From a </a:t>
            </a:r>
            <a:r>
              <a:rPr lang="en-GB" sz="1600" b="1" dirty="0">
                <a:latin typeface="Calibri" panose="020F0502020204030204" pitchFamily="34" charset="0"/>
                <a:ea typeface="Times New Roman" panose="02020603050405020304" pitchFamily="18" charset="0"/>
              </a:rPr>
              <a:t>purely sectoral to an integrated, multi-level and multidisciplinary </a:t>
            </a:r>
            <a:r>
              <a:rPr lang="en-GB" sz="1600" b="1" dirty="0" smtClean="0">
                <a:latin typeface="Calibri" panose="020F0502020204030204" pitchFamily="34" charset="0"/>
                <a:ea typeface="Times New Roman" panose="02020603050405020304" pitchFamily="18" charset="0"/>
              </a:rPr>
              <a:t>approach</a:t>
            </a:r>
            <a:r>
              <a:rPr lang="en-GB" sz="1600" dirty="0" smtClean="0">
                <a:latin typeface="Calibri" panose="020F0502020204030204" pitchFamily="34" charset="0"/>
                <a:ea typeface="Times New Roman" panose="02020603050405020304" pitchFamily="18" charset="0"/>
              </a:rPr>
              <a:t>!</a:t>
            </a:r>
            <a:endParaRPr lang="en-GB" sz="1600" dirty="0"/>
          </a:p>
        </p:txBody>
      </p:sp>
      <p:sp>
        <p:nvSpPr>
          <p:cNvPr id="7" name="Title 1"/>
          <p:cNvSpPr>
            <a:spLocks noGrp="1"/>
          </p:cNvSpPr>
          <p:nvPr>
            <p:ph type="title"/>
          </p:nvPr>
        </p:nvSpPr>
        <p:spPr>
          <a:xfrm>
            <a:off x="434984" y="178675"/>
            <a:ext cx="8229776" cy="1320800"/>
          </a:xfrm>
        </p:spPr>
        <p:txBody>
          <a:bodyPr>
            <a:noAutofit/>
          </a:bodyPr>
          <a:lstStyle/>
          <a:p>
            <a:r>
              <a:rPr lang="en-US" sz="2400" b="1" dirty="0" smtClean="0">
                <a:solidFill>
                  <a:srgbClr val="0F5494"/>
                </a:solidFill>
                <a:latin typeface="Calibri" panose="020F0502020204030204" pitchFamily="34" charset="0"/>
                <a:cs typeface="Calibri" panose="020F0502020204030204" pitchFamily="34" charset="0"/>
              </a:rPr>
              <a:t>Life Cycle approach</a:t>
            </a:r>
            <a:endParaRPr lang="en-GB" sz="2400" b="1" dirty="0">
              <a:solidFill>
                <a:srgbClr val="0F54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204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9552" y="980728"/>
            <a:ext cx="3672408" cy="5683951"/>
          </a:xfrm>
          <a:prstGeom prst="rect">
            <a:avLst/>
          </a:prstGeom>
        </p:spPr>
      </p:pic>
      <p:sp>
        <p:nvSpPr>
          <p:cNvPr id="5" name="Rectangle 4"/>
          <p:cNvSpPr/>
          <p:nvPr/>
        </p:nvSpPr>
        <p:spPr>
          <a:xfrm>
            <a:off x="4427984" y="1484784"/>
            <a:ext cx="2470150" cy="1498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200"/>
              </a:spcAf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Innovation and digitalisation, resource efficiency and climate are cross-cutting issues, as well as a tendency to work closer with local authorities, as a lever of implementing policies more effectively.</a:t>
            </a:r>
            <a:endParaRPr lang="en-GB" sz="14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Pentagon 5"/>
          <p:cNvSpPr/>
          <p:nvPr/>
        </p:nvSpPr>
        <p:spPr>
          <a:xfrm>
            <a:off x="4435683" y="3356992"/>
            <a:ext cx="2520280" cy="20882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Joint actions could bring </a:t>
            </a:r>
            <a:br>
              <a:rPr lang="en-US" dirty="0" smtClean="0"/>
            </a:br>
            <a:r>
              <a:rPr lang="en-US" dirty="0" smtClean="0"/>
              <a:t>more impact!</a:t>
            </a:r>
          </a:p>
          <a:p>
            <a:pPr algn="ctr"/>
            <a:r>
              <a:rPr lang="en-US" dirty="0" smtClean="0"/>
              <a:t>But on what principle?</a:t>
            </a:r>
            <a:endParaRPr lang="en-GB" dirty="0"/>
          </a:p>
        </p:txBody>
      </p:sp>
      <p:sp>
        <p:nvSpPr>
          <p:cNvPr id="7" name="Title 1"/>
          <p:cNvSpPr>
            <a:spLocks noGrp="1"/>
          </p:cNvSpPr>
          <p:nvPr>
            <p:ph type="title"/>
          </p:nvPr>
        </p:nvSpPr>
        <p:spPr>
          <a:xfrm>
            <a:off x="434984" y="178675"/>
            <a:ext cx="8229776" cy="1320800"/>
          </a:xfrm>
        </p:spPr>
        <p:txBody>
          <a:bodyPr>
            <a:noAutofit/>
          </a:bodyPr>
          <a:lstStyle/>
          <a:p>
            <a:r>
              <a:rPr lang="en-US" sz="2400" b="1" dirty="0" smtClean="0">
                <a:solidFill>
                  <a:srgbClr val="0F5494"/>
                </a:solidFill>
                <a:latin typeface="Calibri" panose="020F0502020204030204" pitchFamily="34" charset="0"/>
                <a:cs typeface="Calibri" panose="020F0502020204030204" pitchFamily="34" charset="0"/>
              </a:rPr>
              <a:t>Cross-services areas of action</a:t>
            </a:r>
            <a:endParaRPr lang="en-GB" sz="2400" b="1" dirty="0">
              <a:solidFill>
                <a:srgbClr val="0F54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8308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84" y="178675"/>
            <a:ext cx="8229776" cy="1320800"/>
          </a:xfrm>
        </p:spPr>
        <p:txBody>
          <a:bodyPr>
            <a:noAutofit/>
          </a:bodyPr>
          <a:lstStyle/>
          <a:p>
            <a:r>
              <a:rPr lang="en-US" sz="2400" b="1" dirty="0" smtClean="0">
                <a:solidFill>
                  <a:srgbClr val="0F5494"/>
                </a:solidFill>
                <a:latin typeface="Calibri" panose="020F0502020204030204" pitchFamily="34" charset="0"/>
                <a:cs typeface="Calibri" panose="020F0502020204030204" pitchFamily="34" charset="0"/>
              </a:rPr>
              <a:t>Environmental, Social and Economic Sustainability</a:t>
            </a:r>
            <a:endParaRPr lang="en-GB" sz="2400" b="1" dirty="0">
              <a:solidFill>
                <a:srgbClr val="0F5494"/>
              </a:solidFill>
              <a:latin typeface="Calibri" panose="020F0502020204030204" pitchFamily="34" charset="0"/>
              <a:cs typeface="Calibri" panose="020F0502020204030204" pitchFamily="34" charset="0"/>
            </a:endParaRPr>
          </a:p>
        </p:txBody>
      </p:sp>
      <p:pic>
        <p:nvPicPr>
          <p:cNvPr id="4" name="Picture 3" descr="C:\Users\papadil\AppData\Local\Microsoft\Windows\INetCache\Content.Word\marke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483" y="4322675"/>
            <a:ext cx="1611928" cy="1611928"/>
          </a:xfrm>
          <a:prstGeom prst="rect">
            <a:avLst/>
          </a:prstGeom>
          <a:noFill/>
          <a:ln>
            <a:noFill/>
          </a:ln>
        </p:spPr>
      </p:pic>
      <p:pic>
        <p:nvPicPr>
          <p:cNvPr id="5" name="Picture 4" descr="C:\Users\papadil\AppData\Local\Microsoft\Windows\INetCache\Content.Word\soci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757" y="2720982"/>
            <a:ext cx="1589631" cy="1589631"/>
          </a:xfrm>
          <a:prstGeom prst="rect">
            <a:avLst/>
          </a:prstGeom>
          <a:noFill/>
          <a:ln>
            <a:noFill/>
          </a:ln>
        </p:spPr>
      </p:pic>
      <p:pic>
        <p:nvPicPr>
          <p:cNvPr id="6" name="Picture 5" descr="C:\Users\papadil\AppData\Local\Microsoft\Windows\INetCache\Content.Word\environme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478" y="1003507"/>
            <a:ext cx="1671518" cy="1671518"/>
          </a:xfrm>
          <a:prstGeom prst="rect">
            <a:avLst/>
          </a:prstGeom>
          <a:noFill/>
          <a:ln>
            <a:noFill/>
          </a:ln>
        </p:spPr>
      </p:pic>
      <p:sp>
        <p:nvSpPr>
          <p:cNvPr id="7" name="TextBox 6"/>
          <p:cNvSpPr txBox="1"/>
          <p:nvPr/>
        </p:nvSpPr>
        <p:spPr>
          <a:xfrm>
            <a:off x="3707904" y="4457275"/>
            <a:ext cx="4248472" cy="1754326"/>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Industry that delivers. </a:t>
            </a:r>
          </a:p>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Empower </a:t>
            </a:r>
            <a:r>
              <a:rPr lang="en-GB" dirty="0">
                <a:latin typeface="Calibri" panose="020F0502020204030204" pitchFamily="34" charset="0"/>
                <a:cs typeface="Calibri" panose="020F0502020204030204" pitchFamily="34" charset="0"/>
              </a:rPr>
              <a:t>EU construction value chain to transform and </a:t>
            </a:r>
            <a:r>
              <a:rPr lang="en-GB" dirty="0" smtClean="0">
                <a:latin typeface="Calibri" panose="020F0502020204030204" pitchFamily="34" charset="0"/>
                <a:cs typeface="Calibri" panose="020F0502020204030204" pitchFamily="34" charset="0"/>
              </a:rPr>
              <a:t>innovate.</a:t>
            </a:r>
          </a:p>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Investment</a:t>
            </a:r>
            <a:r>
              <a:rPr lang="en-GB" dirty="0">
                <a:latin typeface="Calibri" panose="020F0502020204030204" pitchFamily="34" charset="0"/>
                <a:cs typeface="Calibri" panose="020F0502020204030204" pitchFamily="34" charset="0"/>
              </a:rPr>
              <a:t>, innovative public procurement, upskilling, and </a:t>
            </a:r>
            <a:r>
              <a:rPr lang="en-GB" dirty="0" smtClean="0">
                <a:latin typeface="Calibri" panose="020F0502020204030204" pitchFamily="34" charset="0"/>
                <a:cs typeface="Calibri" panose="020F0502020204030204" pitchFamily="34" charset="0"/>
              </a:rPr>
              <a:t>digitalisation.</a:t>
            </a:r>
            <a:endParaRPr lang="en-GB" dirty="0">
              <a:latin typeface="Calibri" panose="020F0502020204030204" pitchFamily="34" charset="0"/>
              <a:cs typeface="Calibri" panose="020F0502020204030204" pitchFamily="34" charset="0"/>
            </a:endParaRPr>
          </a:p>
        </p:txBody>
      </p:sp>
      <p:sp>
        <p:nvSpPr>
          <p:cNvPr id="8" name="TextBox 7"/>
          <p:cNvSpPr txBox="1"/>
          <p:nvPr/>
        </p:nvSpPr>
        <p:spPr>
          <a:xfrm>
            <a:off x="2814447" y="2777133"/>
            <a:ext cx="4248472"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Built Environment for all.</a:t>
            </a:r>
            <a:endParaRPr lang="en-GB"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Adequate housing.</a:t>
            </a:r>
          </a:p>
          <a:p>
            <a:pPr marL="285750" indent="-28575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Participatory methods.</a:t>
            </a:r>
            <a:endParaRPr lang="en-GB"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Life cycle approach in the estimation of social impacts.</a:t>
            </a:r>
            <a:endParaRPr lang="en-GB" dirty="0">
              <a:latin typeface="Calibri" panose="020F0502020204030204" pitchFamily="34" charset="0"/>
              <a:cs typeface="Calibri" panose="020F0502020204030204" pitchFamily="34" charset="0"/>
            </a:endParaRPr>
          </a:p>
        </p:txBody>
      </p:sp>
      <p:sp>
        <p:nvSpPr>
          <p:cNvPr id="12" name="TextBox 11"/>
          <p:cNvSpPr txBox="1"/>
          <p:nvPr/>
        </p:nvSpPr>
        <p:spPr>
          <a:xfrm>
            <a:off x="1929571" y="1003386"/>
            <a:ext cx="5378733"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Integration of multiple circular, environmental and resource efficiency targets.</a:t>
            </a:r>
            <a:endParaRPr lang="en-GB"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Built environment as a resource.</a:t>
            </a:r>
          </a:p>
          <a:p>
            <a:pPr marL="285750" indent="-28575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Participatory methods.</a:t>
            </a:r>
            <a:endParaRPr lang="en-GB"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GB" dirty="0" smtClean="0">
                <a:latin typeface="Calibri" panose="020F0502020204030204" pitchFamily="34" charset="0"/>
                <a:cs typeface="Calibri" panose="020F0502020204030204" pitchFamily="34" charset="0"/>
              </a:rPr>
              <a:t>Life cycle approach in the estimation of social impacts.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62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772816"/>
            <a:ext cx="4104456" cy="30243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Key elements for a future strategy on built environment</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600"/>
              </a:spcAft>
              <a:buFont typeface="Wingdings" panose="05000000000000000000" pitchFamily="2" charset="2"/>
              <a:buChar char="ü"/>
            </a:pP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Life cycle and </a:t>
            </a:r>
            <a:r>
              <a:rPr lang="en-GB" sz="1600"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multidisciplinary </a:t>
            </a: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approach;</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Urban environment as the limit of the scale of intervention;</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Human and environmental centric approach instead of purely market centric;</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Informed decision making when it comes to trade-offs;</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Sufficiently long horizon (ex. 2050).</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9215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3356992"/>
            <a:ext cx="1623990" cy="1623990"/>
          </a:xfrm>
        </p:spPr>
      </p:pic>
      <p:pic>
        <p:nvPicPr>
          <p:cNvPr id="4" name="Picture 3" descr="C:\Users\papadil\AppData\Local\Microsoft\Windows\INetCache\Content.Word\mark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155" y="4981422"/>
            <a:ext cx="1611928" cy="1611928"/>
          </a:xfrm>
          <a:prstGeom prst="rect">
            <a:avLst/>
          </a:prstGeom>
          <a:noFill/>
          <a:ln>
            <a:noFill/>
          </a:ln>
        </p:spPr>
      </p:pic>
      <p:pic>
        <p:nvPicPr>
          <p:cNvPr id="5" name="Picture 4" descr="C:\Users\papadil\AppData\Local\Microsoft\Windows\INetCache\Content.Word\socia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429" y="3379729"/>
            <a:ext cx="1589631" cy="1589631"/>
          </a:xfrm>
          <a:prstGeom prst="rect">
            <a:avLst/>
          </a:prstGeom>
          <a:noFill/>
          <a:ln>
            <a:noFill/>
          </a:ln>
        </p:spPr>
      </p:pic>
      <p:pic>
        <p:nvPicPr>
          <p:cNvPr id="6" name="Picture 5" descr="C:\Users\papadil\AppData\Local\Microsoft\Windows\INetCache\Content.Word\environmen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150" y="1662254"/>
            <a:ext cx="1671518" cy="1671518"/>
          </a:xfrm>
          <a:prstGeom prst="rect">
            <a:avLst/>
          </a:prstGeom>
          <a:noFill/>
          <a:ln>
            <a:no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5310" y="1521928"/>
            <a:ext cx="1808761" cy="1808761"/>
          </a:xfrm>
          <a:prstGeom prst="rect">
            <a:avLst/>
          </a:prstGeom>
        </p:spPr>
      </p:pic>
      <p:sp>
        <p:nvSpPr>
          <p:cNvPr id="9" name="TextBox 8"/>
          <p:cNvSpPr txBox="1"/>
          <p:nvPr/>
        </p:nvSpPr>
        <p:spPr>
          <a:xfrm>
            <a:off x="4455736" y="1499475"/>
            <a:ext cx="3170735" cy="5047536"/>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Resource efficiency</a:t>
            </a:r>
          </a:p>
          <a:p>
            <a:pPr marL="285750" indent="-285750">
              <a:buFont typeface="Courier New" panose="02070309020205020404" pitchFamily="49" charset="0"/>
              <a:buChar char="o"/>
            </a:pPr>
            <a:r>
              <a:rPr lang="en-US" sz="1400" dirty="0" err="1" smtClean="0">
                <a:latin typeface="Calibri" panose="020F0502020204030204" pitchFamily="34" charset="0"/>
                <a:cs typeface="Calibri" panose="020F0502020204030204" pitchFamily="34" charset="0"/>
              </a:rPr>
              <a:t>Decarbonisation</a:t>
            </a:r>
            <a:endParaRPr lang="en-US" sz="1400" dirty="0" smtClean="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Circular economy</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Urban Sprawl</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Natural resources</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Resilience to climate and social crisis</a:t>
            </a:r>
          </a:p>
          <a:p>
            <a:pPr marL="285750" indent="-285750">
              <a:buFont typeface="Courier New" panose="02070309020205020404" pitchFamily="49" charset="0"/>
              <a:buChar char="o"/>
            </a:pPr>
            <a:r>
              <a:rPr lang="en-US" sz="1400" dirty="0" err="1" smtClean="0">
                <a:latin typeface="Calibri" panose="020F0502020204030204" pitchFamily="34" charset="0"/>
                <a:cs typeface="Calibri" panose="020F0502020204030204" pitchFamily="34" charset="0"/>
              </a:rPr>
              <a:t>Digitalisation</a:t>
            </a:r>
            <a:r>
              <a:rPr lang="en-US" sz="1400" dirty="0" smtClean="0">
                <a:latin typeface="Calibri" panose="020F0502020204030204" pitchFamily="34" charset="0"/>
                <a:cs typeface="Calibri" panose="020F0502020204030204" pitchFamily="34" charset="0"/>
              </a:rPr>
              <a:t> of the built environment</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Digital Economy related challenges</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Strategic Public Procurement</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Skills for the workforce</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Skills for policy makers</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Accessibility, Affordability, Gentrification</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Safety</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Culture and heritage as a tool to territorial competitiveness</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Competitive Industry that can deliver</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Internal market</a:t>
            </a:r>
          </a:p>
          <a:p>
            <a:pPr marL="285750" indent="-285750">
              <a:buFont typeface="Courier New" panose="02070309020205020404" pitchFamily="49" charset="0"/>
              <a:buChar char="o"/>
            </a:pPr>
            <a:r>
              <a:rPr lang="en-US" sz="1400" dirty="0" err="1" smtClean="0">
                <a:latin typeface="Calibri" panose="020F0502020204030204" pitchFamily="34" charset="0"/>
                <a:cs typeface="Calibri" panose="020F0502020204030204" pitchFamily="34" charset="0"/>
              </a:rPr>
              <a:t>Internationalisation</a:t>
            </a:r>
            <a:endParaRPr lang="en-US" sz="1400" dirty="0" smtClean="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Export of local know-how</a:t>
            </a:r>
          </a:p>
          <a:p>
            <a:pPr marL="285750" indent="-285750">
              <a:buFont typeface="Courier New" panose="02070309020205020404" pitchFamily="49" charset="0"/>
              <a:buChar char="o"/>
            </a:pPr>
            <a:r>
              <a:rPr lang="en-US" sz="1400" dirty="0" smtClean="0">
                <a:latin typeface="Calibri" panose="020F0502020204030204" pitchFamily="34" charset="0"/>
                <a:cs typeface="Calibri" panose="020F0502020204030204" pitchFamily="34" charset="0"/>
              </a:rPr>
              <a:t>Financing</a:t>
            </a:r>
          </a:p>
          <a:p>
            <a:endParaRPr lang="en-US" sz="1400" dirty="0" smtClean="0">
              <a:latin typeface="Calibri" panose="020F0502020204030204" pitchFamily="34" charset="0"/>
              <a:cs typeface="Calibri" panose="020F0502020204030204" pitchFamily="34" charset="0"/>
            </a:endParaRPr>
          </a:p>
        </p:txBody>
      </p:sp>
      <p:sp>
        <p:nvSpPr>
          <p:cNvPr id="10" name="Title 1"/>
          <p:cNvSpPr>
            <a:spLocks noGrp="1"/>
          </p:cNvSpPr>
          <p:nvPr>
            <p:ph type="title"/>
          </p:nvPr>
        </p:nvSpPr>
        <p:spPr>
          <a:xfrm>
            <a:off x="434984" y="178675"/>
            <a:ext cx="6945328" cy="1320800"/>
          </a:xfrm>
        </p:spPr>
        <p:txBody>
          <a:bodyPr>
            <a:noAutofit/>
          </a:bodyPr>
          <a:lstStyle/>
          <a:p>
            <a:r>
              <a:rPr lang="en-US" sz="2400" b="1" dirty="0" smtClean="0">
                <a:solidFill>
                  <a:srgbClr val="0F5494"/>
                </a:solidFill>
                <a:latin typeface="Calibri" panose="020F0502020204030204" pitchFamily="34" charset="0"/>
                <a:cs typeface="Calibri" panose="020F0502020204030204" pitchFamily="34" charset="0"/>
              </a:rPr>
              <a:t>The 3 pillars of Sustainability with </a:t>
            </a:r>
            <a:r>
              <a:rPr lang="en-US" sz="2800" b="1" dirty="0" err="1" smtClean="0">
                <a:solidFill>
                  <a:srgbClr val="0F5494"/>
                </a:solidFill>
                <a:latin typeface="Calibri" panose="020F0502020204030204" pitchFamily="34" charset="0"/>
                <a:cs typeface="Calibri" panose="020F0502020204030204" pitchFamily="34" charset="0"/>
              </a:rPr>
              <a:t>Digitalisation</a:t>
            </a:r>
            <a:r>
              <a:rPr lang="en-US" sz="2800" b="1" dirty="0">
                <a:solidFill>
                  <a:srgbClr val="0F5494"/>
                </a:solidFill>
                <a:latin typeface="Calibri" panose="020F0502020204030204" pitchFamily="34" charset="0"/>
                <a:cs typeface="Calibri" panose="020F0502020204030204" pitchFamily="34" charset="0"/>
              </a:rPr>
              <a:t> </a:t>
            </a:r>
            <a:r>
              <a:rPr lang="en-US" sz="2400" b="1" dirty="0" smtClean="0">
                <a:solidFill>
                  <a:srgbClr val="0F5494"/>
                </a:solidFill>
                <a:latin typeface="Calibri" panose="020F0502020204030204" pitchFamily="34" charset="0"/>
                <a:cs typeface="Calibri" panose="020F0502020204030204" pitchFamily="34" charset="0"/>
              </a:rPr>
              <a:t>and </a:t>
            </a:r>
            <a:r>
              <a:rPr lang="en-US" sz="2800" b="1" dirty="0" smtClean="0">
                <a:solidFill>
                  <a:srgbClr val="0F5494"/>
                </a:solidFill>
                <a:latin typeface="Calibri" panose="020F0502020204030204" pitchFamily="34" charset="0"/>
                <a:cs typeface="Calibri" panose="020F0502020204030204" pitchFamily="34" charset="0"/>
              </a:rPr>
              <a:t>Local Action </a:t>
            </a:r>
            <a:r>
              <a:rPr lang="en-US" sz="2400" b="1" dirty="0" smtClean="0">
                <a:solidFill>
                  <a:srgbClr val="0F5494"/>
                </a:solidFill>
                <a:latin typeface="Calibri" panose="020F0502020204030204" pitchFamily="34" charset="0"/>
                <a:cs typeface="Calibri" panose="020F0502020204030204" pitchFamily="34" charset="0"/>
              </a:rPr>
              <a:t>as cross-cutting issues</a:t>
            </a:r>
            <a:br>
              <a:rPr lang="en-US" sz="2400" b="1" dirty="0" smtClean="0">
                <a:solidFill>
                  <a:srgbClr val="0F5494"/>
                </a:solidFill>
                <a:latin typeface="Calibri" panose="020F0502020204030204" pitchFamily="34" charset="0"/>
                <a:cs typeface="Calibri" panose="020F0502020204030204" pitchFamily="34" charset="0"/>
              </a:rPr>
            </a:br>
            <a:r>
              <a:rPr lang="en-US" sz="2400" b="1" dirty="0" smtClean="0">
                <a:solidFill>
                  <a:srgbClr val="0F5494"/>
                </a:solidFill>
                <a:latin typeface="Calibri" panose="020F0502020204030204" pitchFamily="34" charset="0"/>
                <a:cs typeface="Calibri" panose="020F0502020204030204" pitchFamily="34" charset="0"/>
              </a:rPr>
              <a:t>open a lot of areas for action</a:t>
            </a:r>
            <a:endParaRPr lang="en-GB" sz="2400" b="1" dirty="0">
              <a:solidFill>
                <a:srgbClr val="0F549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99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3984"/>
            <a:ext cx="6347713" cy="1320800"/>
          </a:xfrm>
        </p:spPr>
        <p:txBody>
          <a:bodyPr/>
          <a:lstStyle/>
          <a:p>
            <a:r>
              <a:rPr lang="en-US" dirty="0" smtClean="0"/>
              <a:t>And now, to you!</a:t>
            </a:r>
            <a:endParaRPr lang="en-GB" dirty="0"/>
          </a:p>
        </p:txBody>
      </p:sp>
      <p:sp>
        <p:nvSpPr>
          <p:cNvPr id="3" name="Content Placeholder 2"/>
          <p:cNvSpPr>
            <a:spLocks noGrp="1"/>
          </p:cNvSpPr>
          <p:nvPr>
            <p:ph idx="1"/>
          </p:nvPr>
        </p:nvSpPr>
        <p:spPr>
          <a:xfrm>
            <a:off x="164168" y="804564"/>
            <a:ext cx="8152248" cy="3880773"/>
          </a:xfrm>
        </p:spPr>
        <p:txBody>
          <a:bodyPr/>
          <a:lstStyle/>
          <a:p>
            <a:r>
              <a:rPr lang="en-US" dirty="0" smtClean="0"/>
              <a:t>What would you expect from a future EU strategy on the Built Environment?</a:t>
            </a:r>
          </a:p>
          <a:p>
            <a:r>
              <a:rPr lang="en-US" dirty="0" smtClean="0"/>
              <a:t>Which ones should be the </a:t>
            </a:r>
            <a:r>
              <a:rPr lang="en-US" dirty="0" smtClean="0"/>
              <a:t>main pillars?</a:t>
            </a:r>
          </a:p>
          <a:p>
            <a:r>
              <a:rPr lang="en-US" dirty="0" smtClean="0"/>
              <a:t>What actions would you like to see in EU, national and local level?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880"/>
            <a:ext cx="9144000" cy="4785360"/>
          </a:xfrm>
          <a:prstGeom prst="rect">
            <a:avLst/>
          </a:prstGeom>
        </p:spPr>
      </p:pic>
    </p:spTree>
    <p:extLst>
      <p:ext uri="{BB962C8B-B14F-4D97-AF65-F5344CB8AC3E}">
        <p14:creationId xmlns:p14="http://schemas.microsoft.com/office/powerpoint/2010/main" val="44020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r>
              <a:rPr lang="el-GR" dirty="0" smtClean="0"/>
              <a:t/>
            </a:r>
            <a:br>
              <a:rPr lang="el-GR" dirty="0" smtClean="0"/>
            </a:br>
            <a:endParaRPr lang="en-GB" dirty="0"/>
          </a:p>
        </p:txBody>
      </p:sp>
      <p:sp>
        <p:nvSpPr>
          <p:cNvPr id="3" name="Content Placeholder 2"/>
          <p:cNvSpPr>
            <a:spLocks noGrp="1"/>
          </p:cNvSpPr>
          <p:nvPr>
            <p:ph idx="1"/>
          </p:nvPr>
        </p:nvSpPr>
        <p:spPr>
          <a:xfrm>
            <a:off x="683568" y="1484784"/>
            <a:ext cx="6624736" cy="4392488"/>
          </a:xfrm>
        </p:spPr>
        <p:txBody>
          <a:bodyPr>
            <a:normAutofit fontScale="92500" lnSpcReduction="20000"/>
          </a:bodyPr>
          <a:lstStyle/>
          <a:p>
            <a:pPr marL="0" indent="0">
              <a:buNone/>
            </a:pPr>
            <a:r>
              <a:rPr lang="en-IE" sz="2400" dirty="0" err="1" smtClean="0">
                <a:hlinkClick r:id="rId2"/>
              </a:rPr>
              <a:t>ilektra.papadaki</a:t>
            </a:r>
            <a:r>
              <a:rPr lang="en-US" sz="2400" dirty="0" smtClean="0">
                <a:hlinkClick r:id="rId2"/>
              </a:rPr>
              <a:t>@ec.europa.eu</a:t>
            </a:r>
            <a:r>
              <a:rPr lang="el-GR" dirty="0" smtClean="0"/>
              <a:t/>
            </a:r>
            <a:br>
              <a:rPr lang="el-GR" dirty="0" smtClean="0"/>
            </a:br>
            <a:endParaRPr lang="en-US" dirty="0" smtClean="0"/>
          </a:p>
          <a:p>
            <a:pPr marL="0" indent="0">
              <a:buNone/>
            </a:pPr>
            <a:endParaRPr lang="en-US" dirty="0"/>
          </a:p>
          <a:p>
            <a:pPr marL="0" indent="0">
              <a:buNone/>
            </a:pPr>
            <a:endParaRPr lang="en-US" dirty="0" smtClean="0"/>
          </a:p>
          <a:p>
            <a:pPr marL="0" indent="0">
              <a:buNone/>
            </a:pPr>
            <a:endParaRPr lang="en-IE" dirty="0" smtClean="0"/>
          </a:p>
          <a:p>
            <a:pPr marL="0" indent="0">
              <a:buNone/>
            </a:pPr>
            <a:endParaRPr lang="en-US" dirty="0" smtClean="0"/>
          </a:p>
          <a:p>
            <a:pPr marL="0" indent="0">
              <a:buNone/>
            </a:pPr>
            <a:r>
              <a:rPr lang="en-US" dirty="0" smtClean="0"/>
              <a:t>Useful links</a:t>
            </a:r>
          </a:p>
          <a:p>
            <a:r>
              <a:rPr lang="en-US" dirty="0" smtClean="0"/>
              <a:t>Construction and </a:t>
            </a:r>
            <a:r>
              <a:rPr lang="en-US" dirty="0"/>
              <a:t>Built Environment</a:t>
            </a:r>
            <a:br>
              <a:rPr lang="en-US" dirty="0"/>
            </a:br>
            <a:r>
              <a:rPr lang="en-US" dirty="0">
                <a:hlinkClick r:id="rId3"/>
              </a:rPr>
              <a:t>https://</a:t>
            </a:r>
            <a:r>
              <a:rPr lang="en-US" dirty="0" smtClean="0">
                <a:hlinkClick r:id="rId3"/>
              </a:rPr>
              <a:t>ec.europa.eu/growth/sectors/construction/competitiveness_en</a:t>
            </a:r>
            <a:r>
              <a:rPr lang="en-US" dirty="0" smtClean="0"/>
              <a:t> </a:t>
            </a:r>
            <a:endParaRPr lang="en-US" dirty="0" smtClean="0"/>
          </a:p>
          <a:p>
            <a:r>
              <a:rPr lang="en-US" dirty="0" smtClean="0"/>
              <a:t>European Construction </a:t>
            </a:r>
            <a:r>
              <a:rPr lang="en-US" dirty="0"/>
              <a:t>Sector Observatory</a:t>
            </a:r>
            <a:br>
              <a:rPr lang="en-US" dirty="0"/>
            </a:br>
            <a:r>
              <a:rPr lang="en-US" dirty="0">
                <a:hlinkClick r:id="rId4"/>
              </a:rPr>
              <a:t>https://</a:t>
            </a:r>
            <a:r>
              <a:rPr lang="en-US" dirty="0" smtClean="0">
                <a:hlinkClick r:id="rId4"/>
              </a:rPr>
              <a:t>ec.europa.eu/growth/sectors/construction/observatory_en</a:t>
            </a:r>
            <a:r>
              <a:rPr lang="en-US" dirty="0" smtClean="0"/>
              <a:t> </a:t>
            </a:r>
            <a:endParaRPr lang="en-US" dirty="0" smtClean="0"/>
          </a:p>
          <a:p>
            <a:r>
              <a:rPr lang="en-US" dirty="0"/>
              <a:t>EU BIM Task Group </a:t>
            </a:r>
            <a:r>
              <a:rPr lang="en-US" dirty="0">
                <a:hlinkClick r:id="rId5"/>
              </a:rPr>
              <a:t>www.eubim.eu</a:t>
            </a:r>
            <a:endParaRPr lang="en-US" dirty="0"/>
          </a:p>
          <a:p>
            <a:pPr marL="0" indent="0">
              <a:buNone/>
            </a:pPr>
            <a:endParaRPr lang="en-US" dirty="0" smtClean="0"/>
          </a:p>
          <a:p>
            <a:endParaRPr lang="el-GR" dirty="0" smtClean="0"/>
          </a:p>
          <a:p>
            <a:endParaRPr lang="en-US" dirty="0" smtClean="0"/>
          </a:p>
          <a:p>
            <a:endParaRPr lang="en-US" dirty="0"/>
          </a:p>
          <a:p>
            <a:endParaRPr lang="en-GB" dirty="0"/>
          </a:p>
        </p:txBody>
      </p:sp>
    </p:spTree>
    <p:extLst>
      <p:ext uri="{BB962C8B-B14F-4D97-AF65-F5344CB8AC3E}">
        <p14:creationId xmlns:p14="http://schemas.microsoft.com/office/powerpoint/2010/main" val="363830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96" y="100305"/>
            <a:ext cx="6347713" cy="1320800"/>
          </a:xfrm>
        </p:spPr>
        <p:txBody>
          <a:bodyPr>
            <a:noAutofit/>
          </a:bodyPr>
          <a:lstStyle/>
          <a:p>
            <a:r>
              <a:rPr lang="en-US" sz="3200" dirty="0" smtClean="0">
                <a:solidFill>
                  <a:srgbClr val="0F5494"/>
                </a:solidFill>
                <a:latin typeface="Calibri" panose="020F0502020204030204" pitchFamily="34" charset="0"/>
                <a:cs typeface="Calibri" panose="020F0502020204030204" pitchFamily="34" charset="0"/>
              </a:rPr>
              <a:t/>
            </a:r>
            <a:br>
              <a:rPr lang="en-US" sz="3200" dirty="0" smtClean="0">
                <a:solidFill>
                  <a:srgbClr val="0F5494"/>
                </a:solidFill>
                <a:latin typeface="Calibri" panose="020F0502020204030204" pitchFamily="34" charset="0"/>
                <a:cs typeface="Calibri" panose="020F0502020204030204" pitchFamily="34" charset="0"/>
              </a:rPr>
            </a:br>
            <a:r>
              <a:rPr lang="en-US" sz="3200" dirty="0" smtClean="0">
                <a:solidFill>
                  <a:srgbClr val="0F5494"/>
                </a:solidFill>
                <a:latin typeface="Calibri" panose="020F0502020204030204" pitchFamily="34" charset="0"/>
                <a:cs typeface="Calibri" panose="020F0502020204030204" pitchFamily="34" charset="0"/>
              </a:rPr>
              <a:t>Construction 2020</a:t>
            </a:r>
            <a:endParaRPr lang="en-GB" sz="3200" dirty="0">
              <a:solidFill>
                <a:srgbClr val="0F549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6639" y="2420888"/>
            <a:ext cx="3600400" cy="3880773"/>
          </a:xfrm>
        </p:spPr>
        <p:txBody>
          <a:bodyPr/>
          <a:lstStyle/>
          <a:p>
            <a:pPr marL="0" indent="0">
              <a:buNone/>
            </a:pPr>
            <a:r>
              <a:rPr lang="en-US" sz="2400" b="1" kern="0" dirty="0" smtClean="0">
                <a:solidFill>
                  <a:srgbClr val="0F5494"/>
                </a:solidFill>
                <a:latin typeface="Calibri" panose="020F0502020204030204" pitchFamily="34" charset="0"/>
                <a:cs typeface="Calibri" panose="020F0502020204030204" pitchFamily="34" charset="0"/>
              </a:rPr>
              <a:t>Thematic Objectives</a:t>
            </a:r>
            <a:endParaRPr lang="en-GB" sz="3200" b="1" kern="0" dirty="0" smtClean="0">
              <a:solidFill>
                <a:srgbClr val="0F5494"/>
              </a:solidFill>
              <a:latin typeface="Calibri" panose="020F0502020204030204" pitchFamily="34" charset="0"/>
              <a:cs typeface="Calibri" panose="020F0502020204030204" pitchFamily="34" charset="0"/>
            </a:endParaRPr>
          </a:p>
          <a:p>
            <a:pPr>
              <a:buFont typeface="+mj-lt"/>
              <a:buAutoNum type="arabicPeriod"/>
            </a:pPr>
            <a:r>
              <a:rPr lang="en-GB" sz="2000" b="1" kern="0" dirty="0" smtClean="0">
                <a:solidFill>
                  <a:srgbClr val="0F5494"/>
                </a:solidFill>
                <a:latin typeface="Calibri" panose="020F0502020204030204" pitchFamily="34" charset="0"/>
                <a:cs typeface="Calibri" panose="020F0502020204030204" pitchFamily="34" charset="0"/>
              </a:rPr>
              <a:t> Innovation </a:t>
            </a:r>
          </a:p>
          <a:p>
            <a:pPr>
              <a:buFont typeface="+mj-lt"/>
              <a:buAutoNum type="arabicPeriod"/>
            </a:pPr>
            <a:r>
              <a:rPr lang="en-GB" sz="2000" b="1" kern="0" dirty="0" smtClean="0">
                <a:solidFill>
                  <a:srgbClr val="0F5494"/>
                </a:solidFill>
                <a:latin typeface="Calibri" panose="020F0502020204030204" pitchFamily="34" charset="0"/>
                <a:cs typeface="Calibri" panose="020F0502020204030204" pitchFamily="34" charset="0"/>
              </a:rPr>
              <a:t> </a:t>
            </a:r>
            <a:r>
              <a:rPr lang="en-GB" sz="2000" b="1" kern="0" dirty="0">
                <a:solidFill>
                  <a:srgbClr val="0F5494"/>
                </a:solidFill>
                <a:latin typeface="Calibri" panose="020F0502020204030204" pitchFamily="34" charset="0"/>
                <a:cs typeface="Calibri" panose="020F0502020204030204" pitchFamily="34" charset="0"/>
              </a:rPr>
              <a:t>Skills and qualifications</a:t>
            </a:r>
          </a:p>
          <a:p>
            <a:pPr>
              <a:buFont typeface="+mj-lt"/>
              <a:buAutoNum type="arabicPeriod"/>
            </a:pPr>
            <a:r>
              <a:rPr lang="en-GB" sz="2000" b="1" kern="0" dirty="0">
                <a:solidFill>
                  <a:srgbClr val="0F5494"/>
                </a:solidFill>
                <a:latin typeface="Calibri" panose="020F0502020204030204" pitchFamily="34" charset="0"/>
                <a:cs typeface="Calibri" panose="020F0502020204030204" pitchFamily="34" charset="0"/>
              </a:rPr>
              <a:t> Resource efficiency</a:t>
            </a:r>
          </a:p>
          <a:p>
            <a:pPr>
              <a:buFont typeface="+mj-lt"/>
              <a:buAutoNum type="arabicPeriod"/>
            </a:pPr>
            <a:r>
              <a:rPr lang="en-GB" sz="2000" b="1" kern="0" dirty="0">
                <a:solidFill>
                  <a:srgbClr val="0F5494"/>
                </a:solidFill>
                <a:latin typeface="Calibri" panose="020F0502020204030204" pitchFamily="34" charset="0"/>
                <a:cs typeface="Calibri" panose="020F0502020204030204" pitchFamily="34" charset="0"/>
              </a:rPr>
              <a:t> Regulatory framework</a:t>
            </a:r>
          </a:p>
          <a:p>
            <a:pPr>
              <a:buFont typeface="+mj-lt"/>
              <a:buAutoNum type="arabicPeriod"/>
            </a:pPr>
            <a:r>
              <a:rPr lang="en-GB" sz="2000" b="1" kern="0" dirty="0">
                <a:solidFill>
                  <a:srgbClr val="0F5494"/>
                </a:solidFill>
                <a:latin typeface="Calibri" panose="020F0502020204030204" pitchFamily="34" charset="0"/>
                <a:cs typeface="Calibri" panose="020F0502020204030204" pitchFamily="34" charset="0"/>
              </a:rPr>
              <a:t> </a:t>
            </a:r>
            <a:r>
              <a:rPr lang="en-GB" sz="2000" b="1" kern="0" dirty="0" smtClean="0">
                <a:solidFill>
                  <a:srgbClr val="0F5494"/>
                </a:solidFill>
                <a:latin typeface="Calibri" panose="020F0502020204030204" pitchFamily="34" charset="0"/>
                <a:cs typeface="Calibri" panose="020F0502020204030204" pitchFamily="34" charset="0"/>
              </a:rPr>
              <a:t>Internationalisation</a:t>
            </a:r>
            <a:endParaRPr lang="en-GB" sz="1400" kern="0" dirty="0">
              <a:solidFill>
                <a:srgbClr val="0F5494"/>
              </a:solidFill>
              <a:latin typeface="Calibri" panose="020F0502020204030204" pitchFamily="34" charset="0"/>
              <a:cs typeface="Calibri" panose="020F0502020204030204" pitchFamily="34" charset="0"/>
            </a:endParaRPr>
          </a:p>
          <a:p>
            <a:endParaRPr lang="en-GB" dirty="0" err="1">
              <a:solidFill>
                <a:srgbClr val="0F5494"/>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0288" t="33644" r="12988" b="5139"/>
          <a:stretch/>
        </p:blipFill>
        <p:spPr>
          <a:xfrm>
            <a:off x="4355976" y="476672"/>
            <a:ext cx="4230132" cy="3113256"/>
          </a:xfrm>
          <a:prstGeom prst="rect">
            <a:avLst/>
          </a:prstGeom>
        </p:spPr>
      </p:pic>
      <p:sp>
        <p:nvSpPr>
          <p:cNvPr id="12" name="Content Placeholder 2"/>
          <p:cNvSpPr txBox="1">
            <a:spLocks/>
          </p:cNvSpPr>
          <p:nvPr/>
        </p:nvSpPr>
        <p:spPr bwMode="auto">
          <a:xfrm>
            <a:off x="240132" y="1057031"/>
            <a:ext cx="3312368" cy="1110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1400" b="0" i="0" kern="0" dirty="0" smtClean="0">
                <a:latin typeface="Calibri" panose="020F0502020204030204" pitchFamily="34" charset="0"/>
                <a:cs typeface="Calibri" panose="020F0502020204030204" pitchFamily="34" charset="0"/>
              </a:rPr>
              <a:t/>
            </a:r>
            <a:br>
              <a:rPr lang="en-US" sz="1400" b="0" i="0" kern="0" dirty="0" smtClean="0">
                <a:latin typeface="Calibri" panose="020F0502020204030204" pitchFamily="34" charset="0"/>
                <a:cs typeface="Calibri" panose="020F0502020204030204" pitchFamily="34" charset="0"/>
              </a:rPr>
            </a:br>
            <a:r>
              <a:rPr lang="en-US" sz="1400" i="0" kern="0" dirty="0" smtClean="0">
                <a:latin typeface="Calibri" panose="020F0502020204030204" pitchFamily="34" charset="0"/>
                <a:cs typeface="Calibri" panose="020F0502020204030204" pitchFamily="34" charset="0"/>
              </a:rPr>
              <a:t>Strategy for the sustainable competitiveness of the construction sector and its enterprises (2012)</a:t>
            </a:r>
          </a:p>
          <a:p>
            <a:pPr marL="0" indent="0">
              <a:buNone/>
            </a:pPr>
            <a:r>
              <a:rPr lang="en-US" sz="1400" i="0" kern="0" dirty="0" smtClean="0">
                <a:latin typeface="Calibri" panose="020F0502020204030204" pitchFamily="34" charset="0"/>
                <a:cs typeface="Calibri" panose="020F0502020204030204" pitchFamily="34" charset="0"/>
              </a:rPr>
              <a:t>Construction </a:t>
            </a:r>
            <a:r>
              <a:rPr lang="en-US" sz="1400" i="0" kern="0" dirty="0">
                <a:latin typeface="Calibri" panose="020F0502020204030204" pitchFamily="34" charset="0"/>
                <a:cs typeface="Calibri" panose="020F0502020204030204" pitchFamily="34" charset="0"/>
              </a:rPr>
              <a:t>2020 Action </a:t>
            </a:r>
            <a:r>
              <a:rPr lang="en-US" sz="1400" i="0" kern="0" dirty="0" smtClean="0">
                <a:latin typeface="Calibri" panose="020F0502020204030204" pitchFamily="34" charset="0"/>
                <a:cs typeface="Calibri" panose="020F0502020204030204" pitchFamily="34" charset="0"/>
              </a:rPr>
              <a:t>Plan (2013)</a:t>
            </a:r>
            <a:endParaRPr lang="en-GB" sz="1200" i="0" kern="0" dirty="0">
              <a:latin typeface="Calibri" panose="020F0502020204030204" pitchFamily="34" charset="0"/>
              <a:cs typeface="Calibri" panose="020F0502020204030204" pitchFamily="34" charset="0"/>
            </a:endParaRPr>
          </a:p>
        </p:txBody>
      </p:sp>
      <p:graphicFrame>
        <p:nvGraphicFramePr>
          <p:cNvPr id="15" name="Diagram 14"/>
          <p:cNvGraphicFramePr/>
          <p:nvPr>
            <p:extLst>
              <p:ext uri="{D42A27DB-BD31-4B8C-83A1-F6EECF244321}">
                <p14:modId xmlns:p14="http://schemas.microsoft.com/office/powerpoint/2010/main" val="430899692"/>
              </p:ext>
            </p:extLst>
          </p:nvPr>
        </p:nvGraphicFramePr>
        <p:xfrm>
          <a:off x="4770633" y="3429000"/>
          <a:ext cx="3587437"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741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igital data city">
            <a:extLst>
              <a:ext uri="{FF2B5EF4-FFF2-40B4-BE49-F238E27FC236}">
                <a16:creationId xmlns:a16="http://schemas.microsoft.com/office/drawing/2014/main" id="{BD74F6BD-9907-46E6-A509-06CCBA25F34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817" y="116632"/>
            <a:ext cx="4731613" cy="3156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294369"/>
            <a:ext cx="6347713" cy="1320800"/>
          </a:xfrm>
        </p:spPr>
        <p:txBody>
          <a:bodyPr>
            <a:noAutofit/>
          </a:bodyPr>
          <a:lstStyle/>
          <a:p>
            <a:r>
              <a:rPr lang="en-US" sz="3200" dirty="0" smtClean="0">
                <a:solidFill>
                  <a:srgbClr val="0F5494"/>
                </a:solidFill>
                <a:latin typeface="Calibri" panose="020F0502020204030204" pitchFamily="34" charset="0"/>
                <a:cs typeface="Calibri" panose="020F0502020204030204" pitchFamily="34" charset="0"/>
              </a:rPr>
              <a:t>Thematic objectives</a:t>
            </a:r>
            <a:r>
              <a:rPr lang="en-US" sz="4000" dirty="0" smtClean="0">
                <a:solidFill>
                  <a:srgbClr val="0F5494"/>
                </a:solidFill>
                <a:latin typeface="Calibri" panose="020F0502020204030204" pitchFamily="34" charset="0"/>
                <a:cs typeface="Calibri" panose="020F0502020204030204" pitchFamily="34" charset="0"/>
              </a:rPr>
              <a:t/>
            </a:r>
            <a:br>
              <a:rPr lang="en-US" sz="4000" dirty="0" smtClean="0">
                <a:solidFill>
                  <a:srgbClr val="0F5494"/>
                </a:solidFill>
                <a:latin typeface="Calibri" panose="020F0502020204030204" pitchFamily="34" charset="0"/>
                <a:cs typeface="Calibri" panose="020F0502020204030204" pitchFamily="34" charset="0"/>
              </a:rPr>
            </a:br>
            <a:r>
              <a:rPr lang="en-US" sz="4000" dirty="0" smtClean="0">
                <a:solidFill>
                  <a:srgbClr val="0F5494"/>
                </a:solidFill>
                <a:latin typeface="Calibri" panose="020F0502020204030204" pitchFamily="34" charset="0"/>
                <a:cs typeface="Calibri" panose="020F0502020204030204" pitchFamily="34" charset="0"/>
              </a:rPr>
              <a:t>Construction 2020</a:t>
            </a:r>
            <a:endParaRPr lang="en-GB" sz="4000" dirty="0">
              <a:solidFill>
                <a:srgbClr val="0F549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605720"/>
            <a:ext cx="3600400" cy="3880773"/>
          </a:xfrm>
        </p:spPr>
        <p:txBody>
          <a:bodyPr/>
          <a:lstStyle/>
          <a:p>
            <a:pPr marL="0" indent="0">
              <a:buNone/>
            </a:pPr>
            <a:endParaRPr lang="en-US" sz="1600" kern="0" dirty="0">
              <a:solidFill>
                <a:srgbClr val="0F5494"/>
              </a:solidFill>
              <a:latin typeface="Calibri" panose="020F0502020204030204" pitchFamily="34" charset="0"/>
              <a:cs typeface="Calibri" panose="020F0502020204030204" pitchFamily="34" charset="0"/>
            </a:endParaRPr>
          </a:p>
          <a:p>
            <a:pPr marL="0" indent="0">
              <a:buNone/>
            </a:pPr>
            <a:endParaRPr lang="en-GB" sz="2000" b="1" kern="0" dirty="0" smtClean="0">
              <a:solidFill>
                <a:srgbClr val="0F5494"/>
              </a:solidFill>
              <a:latin typeface="Calibri" panose="020F0502020204030204" pitchFamily="34" charset="0"/>
              <a:cs typeface="Calibri" panose="020F0502020204030204" pitchFamily="34" charset="0"/>
            </a:endParaRPr>
          </a:p>
          <a:p>
            <a:pPr>
              <a:buFont typeface="+mj-lt"/>
              <a:buAutoNum type="arabicPeriod"/>
            </a:pPr>
            <a:r>
              <a:rPr lang="en-GB" sz="2000" b="1" kern="0" dirty="0" smtClean="0">
                <a:solidFill>
                  <a:srgbClr val="0F5494"/>
                </a:solidFill>
                <a:latin typeface="Calibri" panose="020F0502020204030204" pitchFamily="34" charset="0"/>
                <a:cs typeface="Calibri" panose="020F0502020204030204" pitchFamily="34" charset="0"/>
              </a:rPr>
              <a:t> Innovation </a:t>
            </a:r>
            <a:br>
              <a:rPr lang="en-GB" sz="2000" b="1" kern="0" dirty="0" smtClean="0">
                <a:solidFill>
                  <a:srgbClr val="0F5494"/>
                </a:solidFill>
                <a:latin typeface="Calibri" panose="020F0502020204030204" pitchFamily="34" charset="0"/>
                <a:cs typeface="Calibri" panose="020F0502020204030204" pitchFamily="34" charset="0"/>
              </a:rPr>
            </a:br>
            <a:endParaRPr lang="en-GB" sz="2000" b="1" kern="0" dirty="0" smtClean="0">
              <a:solidFill>
                <a:srgbClr val="0F5494"/>
              </a:solidFill>
              <a:latin typeface="Calibri" panose="020F0502020204030204" pitchFamily="34" charset="0"/>
              <a:cs typeface="Calibri" panose="020F0502020204030204" pitchFamily="34" charset="0"/>
            </a:endParaRPr>
          </a:p>
          <a:p>
            <a:r>
              <a:rPr lang="en-GB" sz="2000" kern="0" dirty="0" smtClean="0">
                <a:solidFill>
                  <a:srgbClr val="0F5494"/>
                </a:solidFill>
                <a:latin typeface="Calibri" panose="020F0502020204030204" pitchFamily="34" charset="0"/>
                <a:cs typeface="Calibri" panose="020F0502020204030204" pitchFamily="34" charset="0"/>
              </a:rPr>
              <a:t>Uptake of Digitalisation</a:t>
            </a:r>
          </a:p>
          <a:p>
            <a:r>
              <a:rPr lang="en-GB" dirty="0" smtClean="0">
                <a:solidFill>
                  <a:srgbClr val="0F5494"/>
                </a:solidFill>
                <a:latin typeface="Calibri" panose="020F0502020204030204" pitchFamily="34" charset="0"/>
                <a:cs typeface="Calibri" panose="020F0502020204030204" pitchFamily="34" charset="0"/>
              </a:rPr>
              <a:t>Support to SMEs</a:t>
            </a:r>
          </a:p>
          <a:p>
            <a:r>
              <a:rPr lang="en-GB" dirty="0" smtClean="0">
                <a:solidFill>
                  <a:srgbClr val="0F5494"/>
                </a:solidFill>
                <a:latin typeface="Calibri" panose="020F0502020204030204" pitchFamily="34" charset="0"/>
                <a:cs typeface="Calibri" panose="020F0502020204030204" pitchFamily="34" charset="0"/>
              </a:rPr>
              <a:t>Public </a:t>
            </a:r>
            <a:r>
              <a:rPr lang="en-GB" dirty="0" smtClean="0">
                <a:solidFill>
                  <a:srgbClr val="0F5494"/>
                </a:solidFill>
                <a:latin typeface="Calibri" panose="020F0502020204030204" pitchFamily="34" charset="0"/>
                <a:cs typeface="Calibri" panose="020F0502020204030204" pitchFamily="34" charset="0"/>
              </a:rPr>
              <a:t>Procurement</a:t>
            </a:r>
            <a:endParaRPr lang="en-GB" sz="2000" kern="0" dirty="0" smtClean="0">
              <a:solidFill>
                <a:srgbClr val="0F5494"/>
              </a:solidFill>
              <a:latin typeface="Calibri" panose="020F0502020204030204" pitchFamily="34" charset="0"/>
              <a:cs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1202499056"/>
              </p:ext>
            </p:extLst>
          </p:nvPr>
        </p:nvGraphicFramePr>
        <p:xfrm>
          <a:off x="3400992" y="2185593"/>
          <a:ext cx="5564734" cy="370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5148064" y="3844996"/>
            <a:ext cx="2139778" cy="3892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75000"/>
                  </a:schemeClr>
                </a:solidFill>
                <a:latin typeface="Calibri" panose="020F0502020204030204" pitchFamily="34" charset="0"/>
                <a:cs typeface="Calibri" panose="020F0502020204030204" pitchFamily="34" charset="0"/>
              </a:rPr>
              <a:t>KEY INITIATIVES</a:t>
            </a:r>
            <a:endParaRPr lang="en-GB"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6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94369"/>
            <a:ext cx="6347713" cy="1320800"/>
          </a:xfrm>
        </p:spPr>
        <p:txBody>
          <a:bodyPr>
            <a:noAutofit/>
          </a:bodyPr>
          <a:lstStyle/>
          <a:p>
            <a:r>
              <a:rPr lang="en-US" sz="3200" dirty="0" smtClean="0">
                <a:solidFill>
                  <a:srgbClr val="3E6FD2"/>
                </a:solidFill>
                <a:latin typeface="Calibri" panose="020F0502020204030204" pitchFamily="34" charset="0"/>
                <a:cs typeface="Calibri" panose="020F0502020204030204" pitchFamily="34" charset="0"/>
              </a:rPr>
              <a:t>Thematic objectives</a:t>
            </a:r>
            <a:r>
              <a:rPr lang="en-US" sz="4000" dirty="0" smtClean="0">
                <a:solidFill>
                  <a:srgbClr val="3E6FD2"/>
                </a:solidFill>
                <a:latin typeface="Calibri" panose="020F0502020204030204" pitchFamily="34" charset="0"/>
                <a:cs typeface="Calibri" panose="020F0502020204030204" pitchFamily="34" charset="0"/>
              </a:rPr>
              <a:t/>
            </a:r>
            <a:br>
              <a:rPr lang="en-US" sz="4000" dirty="0" smtClean="0">
                <a:solidFill>
                  <a:srgbClr val="3E6FD2"/>
                </a:solidFill>
                <a:latin typeface="Calibri" panose="020F0502020204030204" pitchFamily="34" charset="0"/>
                <a:cs typeface="Calibri" panose="020F0502020204030204" pitchFamily="34" charset="0"/>
              </a:rPr>
            </a:br>
            <a:r>
              <a:rPr lang="en-US" sz="4000" dirty="0" smtClean="0">
                <a:solidFill>
                  <a:srgbClr val="3E6FD2"/>
                </a:solidFill>
                <a:latin typeface="Calibri" panose="020F0502020204030204" pitchFamily="34" charset="0"/>
                <a:cs typeface="Calibri" panose="020F0502020204030204" pitchFamily="34" charset="0"/>
              </a:rPr>
              <a:t>Construction 2020</a:t>
            </a:r>
            <a:endParaRPr lang="en-GB" sz="4000" dirty="0">
              <a:solidFill>
                <a:srgbClr val="3E6FD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246277"/>
            <a:ext cx="3600400" cy="3880773"/>
          </a:xfrm>
        </p:spPr>
        <p:txBody>
          <a:bodyPr/>
          <a:lstStyle/>
          <a:p>
            <a:pPr marL="0" indent="0">
              <a:buNone/>
            </a:pPr>
            <a:endParaRPr lang="en-US" sz="1600" kern="0" dirty="0">
              <a:solidFill>
                <a:srgbClr val="3E6FD2"/>
              </a:solidFill>
              <a:latin typeface="Calibri" panose="020F0502020204030204" pitchFamily="34" charset="0"/>
              <a:cs typeface="Calibri" panose="020F0502020204030204" pitchFamily="34" charset="0"/>
            </a:endParaRPr>
          </a:p>
          <a:p>
            <a:pPr marL="0" indent="0">
              <a:buNone/>
            </a:pPr>
            <a:endParaRPr lang="en-GB" sz="2000" b="1" kern="0" dirty="0" smtClean="0">
              <a:solidFill>
                <a:srgbClr val="3E6FD2"/>
              </a:solidFill>
              <a:latin typeface="Calibri" panose="020F0502020204030204" pitchFamily="34" charset="0"/>
              <a:cs typeface="Calibri" panose="020F0502020204030204" pitchFamily="34" charset="0"/>
            </a:endParaRPr>
          </a:p>
          <a:p>
            <a:pPr marL="0" indent="0">
              <a:buNone/>
            </a:pPr>
            <a:r>
              <a:rPr lang="en-GB" sz="2000" b="1" kern="0" dirty="0" smtClean="0">
                <a:solidFill>
                  <a:srgbClr val="3E6FD2"/>
                </a:solidFill>
                <a:latin typeface="Calibri" panose="020F0502020204030204" pitchFamily="34" charset="0"/>
                <a:cs typeface="Calibri" panose="020F0502020204030204" pitchFamily="34" charset="0"/>
              </a:rPr>
              <a:t>2. Skills and Qualifications</a:t>
            </a:r>
            <a:br>
              <a:rPr lang="en-GB" sz="2000" b="1" kern="0" dirty="0" smtClean="0">
                <a:solidFill>
                  <a:srgbClr val="3E6FD2"/>
                </a:solidFill>
                <a:latin typeface="Calibri" panose="020F0502020204030204" pitchFamily="34" charset="0"/>
                <a:cs typeface="Calibri" panose="020F0502020204030204" pitchFamily="34" charset="0"/>
              </a:rPr>
            </a:br>
            <a:endParaRPr lang="en-GB" sz="2000" b="1" kern="0" dirty="0" smtClean="0">
              <a:solidFill>
                <a:srgbClr val="3E6FD2"/>
              </a:solidFill>
              <a:latin typeface="Calibri" panose="020F0502020204030204" pitchFamily="34" charset="0"/>
              <a:cs typeface="Calibri" panose="020F0502020204030204" pitchFamily="34" charset="0"/>
            </a:endParaRPr>
          </a:p>
          <a:p>
            <a:r>
              <a:rPr lang="en-GB" sz="2000" kern="0" dirty="0" smtClean="0">
                <a:solidFill>
                  <a:srgbClr val="3E6FD2"/>
                </a:solidFill>
                <a:latin typeface="Calibri" panose="020F0502020204030204" pitchFamily="34" charset="0"/>
                <a:cs typeface="Calibri" panose="020F0502020204030204" pitchFamily="34" charset="0"/>
              </a:rPr>
              <a:t>An industry that delivers while people are valued</a:t>
            </a:r>
          </a:p>
          <a:p>
            <a:r>
              <a:rPr lang="en-GB" sz="2000" kern="0" dirty="0" smtClean="0">
                <a:solidFill>
                  <a:srgbClr val="3E6FD2"/>
                </a:solidFill>
                <a:latin typeface="Calibri" panose="020F0502020204030204" pitchFamily="34" charset="0"/>
                <a:cs typeface="Calibri" panose="020F0502020204030204" pitchFamily="34" charset="0"/>
              </a:rPr>
              <a:t>Upskilling and reskilling</a:t>
            </a:r>
          </a:p>
          <a:p>
            <a:r>
              <a:rPr lang="en-GB" dirty="0" smtClean="0">
                <a:solidFill>
                  <a:srgbClr val="3E6FD2"/>
                </a:solidFill>
              </a:rPr>
              <a:t>Attractiveness of the sector</a:t>
            </a:r>
          </a:p>
          <a:p>
            <a:r>
              <a:rPr lang="en-GB" dirty="0" smtClean="0">
                <a:solidFill>
                  <a:srgbClr val="3E6FD2"/>
                </a:solidFill>
              </a:rPr>
              <a:t>Health and Safety</a:t>
            </a:r>
          </a:p>
          <a:p>
            <a:pPr marL="0" indent="0">
              <a:buNone/>
            </a:pPr>
            <a:endParaRPr lang="en-GB" sz="2000" kern="0" dirty="0" smtClean="0">
              <a:solidFill>
                <a:srgbClr val="3E6FD2"/>
              </a:solidFill>
              <a:latin typeface="Calibri" panose="020F0502020204030204" pitchFamily="34" charset="0"/>
              <a:cs typeface="Calibri" panose="020F0502020204030204" pitchFamily="34" charset="0"/>
            </a:endParaRPr>
          </a:p>
        </p:txBody>
      </p:sp>
      <p:pic>
        <p:nvPicPr>
          <p:cNvPr id="8" name="Picture 2" descr="H:\My Documents\observatory\communication strategy\980x265_04.jpg"/>
          <p:cNvPicPr>
            <a:picLocks noChangeAspect="1" noChangeArrowheads="1"/>
          </p:cNvPicPr>
          <p:nvPr/>
        </p:nvPicPr>
        <p:blipFill rotWithShape="1">
          <a:blip r:embed="rId2">
            <a:extLst>
              <a:ext uri="{28A0092B-C50C-407E-A947-70E740481C1C}">
                <a14:useLocalDpi xmlns:a14="http://schemas.microsoft.com/office/drawing/2010/main" val="0"/>
              </a:ext>
            </a:extLst>
          </a:blip>
          <a:srcRect t="43258" r="60925"/>
          <a:stretch/>
        </p:blipFill>
        <p:spPr bwMode="auto">
          <a:xfrm>
            <a:off x="-42899" y="4987217"/>
            <a:ext cx="4834024" cy="18981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My Documents\observatory\communication strategy\980x265_04.jpg"/>
          <p:cNvPicPr>
            <a:picLocks noChangeAspect="1" noChangeArrowheads="1"/>
          </p:cNvPicPr>
          <p:nvPr/>
        </p:nvPicPr>
        <p:blipFill rotWithShape="1">
          <a:blip r:embed="rId2">
            <a:extLst>
              <a:ext uri="{28A0092B-C50C-407E-A947-70E740481C1C}">
                <a14:useLocalDpi xmlns:a14="http://schemas.microsoft.com/office/drawing/2010/main" val="0"/>
              </a:ext>
            </a:extLst>
          </a:blip>
          <a:srcRect l="9603" t="43258" r="54891" b="-1"/>
          <a:stretch/>
        </p:blipFill>
        <p:spPr bwMode="auto">
          <a:xfrm>
            <a:off x="4751512" y="4987218"/>
            <a:ext cx="4392488" cy="18981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006142231"/>
              </p:ext>
            </p:extLst>
          </p:nvPr>
        </p:nvGraphicFramePr>
        <p:xfrm>
          <a:off x="3858306" y="2185593"/>
          <a:ext cx="5107419" cy="370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148064" y="3844996"/>
            <a:ext cx="2139778" cy="3892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75000"/>
                  </a:schemeClr>
                </a:solidFill>
                <a:latin typeface="Calibri" panose="020F0502020204030204" pitchFamily="34" charset="0"/>
                <a:cs typeface="Calibri" panose="020F0502020204030204" pitchFamily="34" charset="0"/>
              </a:rPr>
              <a:t>KEY INITIATIVES</a:t>
            </a:r>
            <a:endParaRPr lang="en-GB"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090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640" y="3213806"/>
            <a:ext cx="4821120" cy="4821120"/>
          </a:xfrm>
          <a:prstGeom prst="rect">
            <a:avLst/>
          </a:prstGeom>
        </p:spPr>
      </p:pic>
      <p:sp>
        <p:nvSpPr>
          <p:cNvPr id="2" name="Title 1"/>
          <p:cNvSpPr>
            <a:spLocks noGrp="1"/>
          </p:cNvSpPr>
          <p:nvPr>
            <p:ph type="title"/>
          </p:nvPr>
        </p:nvSpPr>
        <p:spPr>
          <a:xfrm>
            <a:off x="107504" y="294369"/>
            <a:ext cx="6347713" cy="1320800"/>
          </a:xfrm>
        </p:spPr>
        <p:txBody>
          <a:bodyPr>
            <a:noAutofit/>
          </a:bodyPr>
          <a:lstStyle/>
          <a:p>
            <a:r>
              <a:rPr lang="en-US" sz="3200" dirty="0" smtClean="0">
                <a:solidFill>
                  <a:srgbClr val="3E6FD2"/>
                </a:solidFill>
                <a:latin typeface="Calibri" panose="020F0502020204030204" pitchFamily="34" charset="0"/>
                <a:cs typeface="Calibri" panose="020F0502020204030204" pitchFamily="34" charset="0"/>
              </a:rPr>
              <a:t>Thematic objectives</a:t>
            </a:r>
            <a:r>
              <a:rPr lang="en-US" sz="4000" dirty="0" smtClean="0">
                <a:solidFill>
                  <a:srgbClr val="3E6FD2"/>
                </a:solidFill>
                <a:latin typeface="Calibri" panose="020F0502020204030204" pitchFamily="34" charset="0"/>
                <a:cs typeface="Calibri" panose="020F0502020204030204" pitchFamily="34" charset="0"/>
              </a:rPr>
              <a:t/>
            </a:r>
            <a:br>
              <a:rPr lang="en-US" sz="4000" dirty="0" smtClean="0">
                <a:solidFill>
                  <a:srgbClr val="3E6FD2"/>
                </a:solidFill>
                <a:latin typeface="Calibri" panose="020F0502020204030204" pitchFamily="34" charset="0"/>
                <a:cs typeface="Calibri" panose="020F0502020204030204" pitchFamily="34" charset="0"/>
              </a:rPr>
            </a:br>
            <a:r>
              <a:rPr lang="en-US" sz="4000" dirty="0" smtClean="0">
                <a:solidFill>
                  <a:srgbClr val="3E6FD2"/>
                </a:solidFill>
                <a:latin typeface="Calibri" panose="020F0502020204030204" pitchFamily="34" charset="0"/>
                <a:cs typeface="Calibri" panose="020F0502020204030204" pitchFamily="34" charset="0"/>
              </a:rPr>
              <a:t>Construction 2020</a:t>
            </a:r>
            <a:endParaRPr lang="en-GB" sz="4000" dirty="0">
              <a:solidFill>
                <a:srgbClr val="3E6FD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246277"/>
            <a:ext cx="3600400" cy="3880773"/>
          </a:xfrm>
        </p:spPr>
        <p:txBody>
          <a:bodyPr>
            <a:normAutofit/>
          </a:bodyPr>
          <a:lstStyle/>
          <a:p>
            <a:pPr marL="0" indent="0">
              <a:buNone/>
            </a:pPr>
            <a:endParaRPr lang="en-US" sz="1600" kern="0" dirty="0">
              <a:solidFill>
                <a:srgbClr val="3E6FD2"/>
              </a:solidFill>
              <a:latin typeface="Calibri" panose="020F0502020204030204" pitchFamily="34" charset="0"/>
              <a:cs typeface="Calibri" panose="020F0502020204030204" pitchFamily="34" charset="0"/>
            </a:endParaRPr>
          </a:p>
          <a:p>
            <a:pPr marL="0" indent="0">
              <a:buNone/>
            </a:pPr>
            <a:endParaRPr lang="en-GB" sz="2000" b="1" kern="0" dirty="0" smtClean="0">
              <a:solidFill>
                <a:srgbClr val="3E6FD2"/>
              </a:solidFill>
              <a:latin typeface="Calibri" panose="020F0502020204030204" pitchFamily="34" charset="0"/>
              <a:cs typeface="Calibri" panose="020F0502020204030204" pitchFamily="34" charset="0"/>
            </a:endParaRPr>
          </a:p>
          <a:p>
            <a:pPr marL="0" indent="0">
              <a:buNone/>
            </a:pPr>
            <a:r>
              <a:rPr lang="en-GB" sz="2000" b="1" kern="0" dirty="0" smtClean="0">
                <a:solidFill>
                  <a:srgbClr val="3E6FD2"/>
                </a:solidFill>
                <a:latin typeface="Calibri" panose="020F0502020204030204" pitchFamily="34" charset="0"/>
                <a:cs typeface="Calibri" panose="020F0502020204030204" pitchFamily="34" charset="0"/>
              </a:rPr>
              <a:t>3. Resource Efficiency and </a:t>
            </a:r>
            <a:br>
              <a:rPr lang="en-GB" sz="2000" b="1" kern="0" dirty="0" smtClean="0">
                <a:solidFill>
                  <a:srgbClr val="3E6FD2"/>
                </a:solidFill>
                <a:latin typeface="Calibri" panose="020F0502020204030204" pitchFamily="34" charset="0"/>
                <a:cs typeface="Calibri" panose="020F0502020204030204" pitchFamily="34" charset="0"/>
              </a:rPr>
            </a:br>
            <a:r>
              <a:rPr lang="en-GB" sz="2000" b="1" kern="0" dirty="0" smtClean="0">
                <a:solidFill>
                  <a:srgbClr val="3E6FD2"/>
                </a:solidFill>
                <a:latin typeface="Calibri" panose="020F0502020204030204" pitchFamily="34" charset="0"/>
                <a:cs typeface="Calibri" panose="020F0502020204030204" pitchFamily="34" charset="0"/>
              </a:rPr>
              <a:t>Circular Economy</a:t>
            </a:r>
          </a:p>
          <a:p>
            <a:r>
              <a:rPr lang="en-US" sz="2000" kern="0" dirty="0" smtClean="0">
                <a:solidFill>
                  <a:srgbClr val="3E6FD2"/>
                </a:solidFill>
                <a:latin typeface="Calibri" panose="020F0502020204030204" pitchFamily="34" charset="0"/>
                <a:cs typeface="Calibri" panose="020F0502020204030204" pitchFamily="34" charset="0"/>
              </a:rPr>
              <a:t>Energy</a:t>
            </a:r>
          </a:p>
          <a:p>
            <a:r>
              <a:rPr lang="en-US" sz="2000" kern="0" dirty="0" smtClean="0">
                <a:solidFill>
                  <a:srgbClr val="3E6FD2"/>
                </a:solidFill>
                <a:latin typeface="Calibri" panose="020F0502020204030204" pitchFamily="34" charset="0"/>
                <a:cs typeface="Calibri" panose="020F0502020204030204" pitchFamily="34" charset="0"/>
              </a:rPr>
              <a:t>C&amp;D</a:t>
            </a:r>
            <a:endParaRPr lang="en-GB" dirty="0" smtClean="0">
              <a:solidFill>
                <a:srgbClr val="3E6FD2"/>
              </a:solidFill>
            </a:endParaRPr>
          </a:p>
          <a:p>
            <a:pPr marL="0" indent="0">
              <a:buNone/>
            </a:pPr>
            <a:endParaRPr lang="en-GB" sz="2000" kern="0" dirty="0" smtClean="0">
              <a:solidFill>
                <a:srgbClr val="3E6FD2"/>
              </a:solidFill>
              <a:latin typeface="Calibri" panose="020F0502020204030204" pitchFamily="34" charset="0"/>
              <a:cs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718814661"/>
              </p:ext>
            </p:extLst>
          </p:nvPr>
        </p:nvGraphicFramePr>
        <p:xfrm>
          <a:off x="3281360" y="2060848"/>
          <a:ext cx="5761878" cy="3893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5148064" y="3844996"/>
            <a:ext cx="2139778" cy="3892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75000"/>
                  </a:schemeClr>
                </a:solidFill>
                <a:latin typeface="Calibri" panose="020F0502020204030204" pitchFamily="34" charset="0"/>
                <a:cs typeface="Calibri" panose="020F0502020204030204" pitchFamily="34" charset="0"/>
              </a:rPr>
              <a:t>KEY INITIATIVES</a:t>
            </a:r>
            <a:endParaRPr lang="en-GB"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5196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7744"/>
            <a:ext cx="6347713" cy="1320800"/>
          </a:xfrm>
        </p:spPr>
        <p:txBody>
          <a:bodyPr>
            <a:noAutofit/>
          </a:bodyPr>
          <a:lstStyle/>
          <a:p>
            <a:r>
              <a:rPr lang="en-US" sz="3200" dirty="0" smtClean="0">
                <a:solidFill>
                  <a:srgbClr val="3E6FD2"/>
                </a:solidFill>
                <a:latin typeface="Calibri" panose="020F0502020204030204" pitchFamily="34" charset="0"/>
                <a:cs typeface="Calibri" panose="020F0502020204030204" pitchFamily="34" charset="0"/>
              </a:rPr>
              <a:t>Thematic objectives</a:t>
            </a:r>
            <a:r>
              <a:rPr lang="en-US" sz="4000" dirty="0" smtClean="0">
                <a:solidFill>
                  <a:srgbClr val="3E6FD2"/>
                </a:solidFill>
                <a:latin typeface="Calibri" panose="020F0502020204030204" pitchFamily="34" charset="0"/>
                <a:cs typeface="Calibri" panose="020F0502020204030204" pitchFamily="34" charset="0"/>
              </a:rPr>
              <a:t/>
            </a:r>
            <a:br>
              <a:rPr lang="en-US" sz="4000" dirty="0" smtClean="0">
                <a:solidFill>
                  <a:srgbClr val="3E6FD2"/>
                </a:solidFill>
                <a:latin typeface="Calibri" panose="020F0502020204030204" pitchFamily="34" charset="0"/>
                <a:cs typeface="Calibri" panose="020F0502020204030204" pitchFamily="34" charset="0"/>
              </a:rPr>
            </a:br>
            <a:r>
              <a:rPr lang="en-US" sz="4000" dirty="0" smtClean="0">
                <a:solidFill>
                  <a:srgbClr val="3E6FD2"/>
                </a:solidFill>
                <a:latin typeface="Calibri" panose="020F0502020204030204" pitchFamily="34" charset="0"/>
                <a:cs typeface="Calibri" panose="020F0502020204030204" pitchFamily="34" charset="0"/>
              </a:rPr>
              <a:t>Construction 2020</a:t>
            </a:r>
            <a:endParaRPr lang="en-GB" sz="4000" dirty="0">
              <a:solidFill>
                <a:srgbClr val="3E6FD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605721"/>
            <a:ext cx="3600400" cy="1702034"/>
          </a:xfrm>
        </p:spPr>
        <p:txBody>
          <a:bodyPr/>
          <a:lstStyle/>
          <a:p>
            <a:pPr marL="0" indent="0">
              <a:buNone/>
            </a:pPr>
            <a:endParaRPr lang="en-US" sz="1600" kern="0" dirty="0">
              <a:solidFill>
                <a:srgbClr val="3E6FD2"/>
              </a:solidFill>
              <a:latin typeface="Calibri" panose="020F0502020204030204" pitchFamily="34" charset="0"/>
              <a:cs typeface="Calibri" panose="020F0502020204030204" pitchFamily="34" charset="0"/>
            </a:endParaRPr>
          </a:p>
          <a:p>
            <a:pPr marL="0" indent="0">
              <a:buNone/>
            </a:pPr>
            <a:endParaRPr lang="en-GB" sz="2000" b="1" kern="0" dirty="0" smtClean="0">
              <a:solidFill>
                <a:srgbClr val="3E6FD2"/>
              </a:solidFill>
              <a:latin typeface="Calibri" panose="020F0502020204030204" pitchFamily="34" charset="0"/>
              <a:cs typeface="Calibri" panose="020F0502020204030204" pitchFamily="34" charset="0"/>
            </a:endParaRPr>
          </a:p>
          <a:p>
            <a:pPr marL="0" indent="0">
              <a:buNone/>
            </a:pPr>
            <a:r>
              <a:rPr lang="en-GB" sz="2000" b="1" kern="0" dirty="0" smtClean="0">
                <a:solidFill>
                  <a:srgbClr val="3E6FD2"/>
                </a:solidFill>
                <a:latin typeface="Calibri" panose="020F0502020204030204" pitchFamily="34" charset="0"/>
                <a:cs typeface="Calibri" panose="020F0502020204030204" pitchFamily="34" charset="0"/>
              </a:rPr>
              <a:t>4. Regulatory Framework </a:t>
            </a:r>
            <a:br>
              <a:rPr lang="en-GB" sz="2000" b="1" kern="0" dirty="0" smtClean="0">
                <a:solidFill>
                  <a:srgbClr val="3E6FD2"/>
                </a:solidFill>
                <a:latin typeface="Calibri" panose="020F0502020204030204" pitchFamily="34" charset="0"/>
                <a:cs typeface="Calibri" panose="020F0502020204030204" pitchFamily="34" charset="0"/>
              </a:rPr>
            </a:br>
            <a:endParaRPr lang="en-GB" sz="2000" b="1" kern="0" dirty="0" smtClean="0">
              <a:solidFill>
                <a:srgbClr val="3E6FD2"/>
              </a:solidFill>
              <a:latin typeface="Calibri" panose="020F0502020204030204" pitchFamily="34" charset="0"/>
              <a:cs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204355077"/>
              </p:ext>
            </p:extLst>
          </p:nvPr>
        </p:nvGraphicFramePr>
        <p:xfrm>
          <a:off x="3400992" y="2185593"/>
          <a:ext cx="5564734" cy="181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111700" y="3429000"/>
            <a:ext cx="3600400" cy="27593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US" sz="1600" kern="0" dirty="0" smtClean="0">
              <a:solidFill>
                <a:srgbClr val="3E6FD2"/>
              </a:solidFill>
              <a:latin typeface="Calibri" panose="020F0502020204030204" pitchFamily="34" charset="0"/>
              <a:cs typeface="Calibri" panose="020F0502020204030204" pitchFamily="34" charset="0"/>
            </a:endParaRPr>
          </a:p>
          <a:p>
            <a:pPr marL="0" indent="0">
              <a:buFont typeface="Wingdings 3" charset="2"/>
              <a:buNone/>
            </a:pPr>
            <a:endParaRPr lang="en-GB" sz="2000" b="1" kern="0" dirty="0" smtClean="0">
              <a:solidFill>
                <a:srgbClr val="3E6FD2"/>
              </a:solidFill>
              <a:latin typeface="Calibri" panose="020F0502020204030204" pitchFamily="34" charset="0"/>
              <a:cs typeface="Calibri" panose="020F0502020204030204" pitchFamily="34" charset="0"/>
            </a:endParaRPr>
          </a:p>
          <a:p>
            <a:pPr marL="0" indent="0">
              <a:buFont typeface="Wingdings 3" charset="2"/>
              <a:buNone/>
            </a:pPr>
            <a:r>
              <a:rPr lang="en-GB" sz="2000" b="1" kern="0" dirty="0" smtClean="0">
                <a:solidFill>
                  <a:srgbClr val="3E6FD2"/>
                </a:solidFill>
                <a:latin typeface="Calibri" panose="020F0502020204030204" pitchFamily="34" charset="0"/>
                <a:cs typeface="Calibri" panose="020F0502020204030204" pitchFamily="34" charset="0"/>
              </a:rPr>
              <a:t>5. Internationalisation</a:t>
            </a:r>
            <a:endParaRPr lang="en-GB" sz="2000" kern="0" dirty="0" smtClean="0">
              <a:solidFill>
                <a:srgbClr val="3E6FD2"/>
              </a:solidFill>
              <a:latin typeface="Calibri" panose="020F0502020204030204" pitchFamily="34" charset="0"/>
              <a:cs typeface="Calibri" panose="020F0502020204030204" pitchFamily="34" charset="0"/>
            </a:endParaRPr>
          </a:p>
        </p:txBody>
      </p:sp>
      <p:graphicFrame>
        <p:nvGraphicFramePr>
          <p:cNvPr id="11" name="Diagram 10"/>
          <p:cNvGraphicFramePr/>
          <p:nvPr>
            <p:extLst>
              <p:ext uri="{D42A27DB-BD31-4B8C-83A1-F6EECF244321}">
                <p14:modId xmlns:p14="http://schemas.microsoft.com/office/powerpoint/2010/main" val="424518493"/>
              </p:ext>
            </p:extLst>
          </p:nvPr>
        </p:nvGraphicFramePr>
        <p:xfrm>
          <a:off x="3400992" y="4247668"/>
          <a:ext cx="5564734" cy="18194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ounded Rectangle 6"/>
          <p:cNvSpPr/>
          <p:nvPr/>
        </p:nvSpPr>
        <p:spPr>
          <a:xfrm>
            <a:off x="5076056" y="3861048"/>
            <a:ext cx="2232248" cy="50405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75000"/>
                  </a:schemeClr>
                </a:solidFill>
                <a:latin typeface="Calibri" panose="020F0502020204030204" pitchFamily="34" charset="0"/>
                <a:cs typeface="Calibri" panose="020F0502020204030204" pitchFamily="34" charset="0"/>
              </a:rPr>
              <a:t>KEY INITIATIVES</a:t>
            </a:r>
            <a:endParaRPr lang="en-GB"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070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6" name="Chart 5"/>
              <p:cNvGraphicFramePr/>
              <p:nvPr>
                <p:extLst>
                  <p:ext uri="{D42A27DB-BD31-4B8C-83A1-F6EECF244321}">
                    <p14:modId xmlns:p14="http://schemas.microsoft.com/office/powerpoint/2010/main" val="530877664"/>
                  </p:ext>
                </p:extLst>
              </p:nvPr>
            </p:nvGraphicFramePr>
            <p:xfrm>
              <a:off x="107504" y="2852936"/>
              <a:ext cx="5184576" cy="395762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hart 5"/>
              <p:cNvPicPr>
                <a:picLocks noGrp="1" noRot="1" noChangeAspect="1" noMove="1" noResize="1" noEditPoints="1" noAdjustHandles="1" noChangeArrowheads="1" noChangeShapeType="1"/>
              </p:cNvPicPr>
              <p:nvPr/>
            </p:nvPicPr>
            <p:blipFill>
              <a:blip r:embed="rId3"/>
              <a:stretch>
                <a:fillRect/>
              </a:stretch>
            </p:blipFill>
            <p:spPr>
              <a:xfrm>
                <a:off x="107504" y="2852936"/>
                <a:ext cx="5184576" cy="3957622"/>
              </a:xfrm>
              <a:prstGeom prst="rect">
                <a:avLst/>
              </a:prstGeom>
            </p:spPr>
          </p:pic>
        </mc:Fallback>
      </mc:AlternateContent>
      <p:graphicFrame>
        <p:nvGraphicFramePr>
          <p:cNvPr id="8" name="Diagram 7"/>
          <p:cNvGraphicFramePr/>
          <p:nvPr>
            <p:extLst>
              <p:ext uri="{D42A27DB-BD31-4B8C-83A1-F6EECF244321}">
                <p14:modId xmlns:p14="http://schemas.microsoft.com/office/powerpoint/2010/main" val="1756689285"/>
              </p:ext>
            </p:extLst>
          </p:nvPr>
        </p:nvGraphicFramePr>
        <p:xfrm>
          <a:off x="143455" y="620688"/>
          <a:ext cx="8424936" cy="2852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p:cNvSpPr>
            <a:spLocks noGrp="1"/>
          </p:cNvSpPr>
          <p:nvPr>
            <p:ph type="title"/>
          </p:nvPr>
        </p:nvSpPr>
        <p:spPr>
          <a:xfrm>
            <a:off x="251520" y="188640"/>
            <a:ext cx="5760640" cy="1440160"/>
          </a:xfrm>
        </p:spPr>
        <p:txBody>
          <a:bodyPr>
            <a:normAutofit/>
          </a:bodyPr>
          <a:lstStyle/>
          <a:p>
            <a:r>
              <a:rPr lang="en-US" sz="3200" dirty="0" smtClean="0">
                <a:solidFill>
                  <a:srgbClr val="0070C0"/>
                </a:solidFill>
                <a:latin typeface="Calibri" panose="020F0502020204030204" pitchFamily="34" charset="0"/>
                <a:cs typeface="Calibri" panose="020F0502020204030204" pitchFamily="34" charset="0"/>
              </a:rPr>
              <a:t>What do stakeholders say on </a:t>
            </a:r>
            <a:r>
              <a:rPr lang="en-US" sz="3200" dirty="0">
                <a:solidFill>
                  <a:srgbClr val="0070C0"/>
                </a:solidFill>
                <a:latin typeface="Calibri" panose="020F0502020204030204" pitchFamily="34" charset="0"/>
                <a:cs typeface="Calibri" panose="020F0502020204030204" pitchFamily="34" charset="0"/>
              </a:rPr>
              <a:t>the </a:t>
            </a:r>
            <a:r>
              <a:rPr lang="en-US" sz="3200" dirty="0" smtClean="0">
                <a:solidFill>
                  <a:srgbClr val="0070C0"/>
                </a:solidFill>
                <a:latin typeface="Calibri" panose="020F0502020204030204" pitchFamily="34" charset="0"/>
                <a:cs typeface="Calibri" panose="020F0502020204030204" pitchFamily="34" charset="0"/>
              </a:rPr>
              <a:t>future of </a:t>
            </a:r>
            <a:r>
              <a:rPr lang="en-US" sz="3200" dirty="0">
                <a:solidFill>
                  <a:srgbClr val="0070C0"/>
                </a:solidFill>
                <a:latin typeface="Calibri" panose="020F0502020204030204" pitchFamily="34" charset="0"/>
                <a:cs typeface="Calibri" panose="020F0502020204030204" pitchFamily="34" charset="0"/>
              </a:rPr>
              <a:t>Construction </a:t>
            </a:r>
            <a:r>
              <a:rPr lang="en-US" sz="3200" dirty="0" smtClean="0">
                <a:solidFill>
                  <a:srgbClr val="0070C0"/>
                </a:solidFill>
                <a:latin typeface="Calibri" panose="020F0502020204030204" pitchFamily="34" charset="0"/>
                <a:cs typeface="Calibri" panose="020F0502020204030204" pitchFamily="34" charset="0"/>
              </a:rPr>
              <a:t>2020?</a:t>
            </a:r>
            <a:endParaRPr lang="en-US" sz="3200" dirty="0">
              <a:solidFill>
                <a:srgbClr val="0070C0"/>
              </a:solidFill>
              <a:latin typeface="Calibri" panose="020F0502020204030204" pitchFamily="34" charset="0"/>
              <a:cs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3216089309"/>
              </p:ext>
            </p:extLst>
          </p:nvPr>
        </p:nvGraphicFramePr>
        <p:xfrm>
          <a:off x="5148064" y="3510091"/>
          <a:ext cx="4283968" cy="2305770"/>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p:cNvSpPr txBox="1"/>
          <p:nvPr/>
        </p:nvSpPr>
        <p:spPr>
          <a:xfrm>
            <a:off x="7019591" y="5561945"/>
            <a:ext cx="617477" cy="246221"/>
          </a:xfrm>
          <a:prstGeom prst="rect">
            <a:avLst/>
          </a:prstGeom>
          <a:noFill/>
        </p:spPr>
        <p:txBody>
          <a:bodyPr wrap="none" rtlCol="0">
            <a:spAutoFit/>
          </a:bodyPr>
          <a:lstStyle/>
          <a:p>
            <a:r>
              <a:rPr lang="en-US" sz="1000" b="0" dirty="0" smtClean="0"/>
              <a:t>[n=188]</a:t>
            </a:r>
            <a:endParaRPr lang="en-GB" sz="1000" b="0" dirty="0" err="1" smtClean="0"/>
          </a:p>
        </p:txBody>
      </p:sp>
    </p:spTree>
    <p:extLst>
      <p:ext uri="{BB962C8B-B14F-4D97-AF65-F5344CB8AC3E}">
        <p14:creationId xmlns:p14="http://schemas.microsoft.com/office/powerpoint/2010/main" val="241830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277566"/>
            <a:ext cx="9137861" cy="1580434"/>
            <a:chOff x="0" y="0"/>
            <a:chExt cx="7549488" cy="1367487"/>
          </a:xfrm>
        </p:grpSpPr>
        <p:pic>
          <p:nvPicPr>
            <p:cNvPr id="11" name="Picture 10" descr="https://knowledge.wharton.upenn.edu/wp-content/uploads/2018/06/2018-06-04-New-York-High-Line.jpg"/>
            <p:cNvPicPr>
              <a:picLocks noChangeAspect="1"/>
            </p:cNvPicPr>
            <p:nvPr/>
          </p:nvPicPr>
          <p:blipFill rotWithShape="1">
            <a:blip r:embed="rId2" cstate="print">
              <a:extLst>
                <a:ext uri="{28A0092B-C50C-407E-A947-70E740481C1C}">
                  <a14:useLocalDpi xmlns:a14="http://schemas.microsoft.com/office/drawing/2010/main" val="0"/>
                </a:ext>
              </a:extLst>
            </a:blip>
            <a:srcRect l="3190" t="8918" r="4333" b="8913"/>
            <a:stretch/>
          </p:blipFill>
          <p:spPr bwMode="auto">
            <a:xfrm>
              <a:off x="4007458" y="15903"/>
              <a:ext cx="3542030" cy="1351280"/>
            </a:xfrm>
            <a:prstGeom prst="rect">
              <a:avLst/>
            </a:prstGeom>
            <a:noFill/>
            <a:ln>
              <a:noFill/>
            </a:ln>
            <a:extLst>
              <a:ext uri="{53640926-AAD7-44D8-BBD7-CCE9431645EC}">
                <a14:shadowObscured xmlns:a14="http://schemas.microsoft.com/office/drawing/2010/main"/>
              </a:ext>
            </a:extLst>
          </p:spPr>
        </p:pic>
        <p:pic>
          <p:nvPicPr>
            <p:cNvPr id="12" name="Picture 11" descr="http://www.eiffageconstruction.com/files/live/sites/construction-v2/files/Ouvrage/2018/smartseille/ecoquartier-smartseille-terrasses-partagees%c2%a9Views.jpg"/>
            <p:cNvPicPr>
              <a:picLocks noChangeAspect="1"/>
            </p:cNvPicPr>
            <p:nvPr/>
          </p:nvPicPr>
          <p:blipFill rotWithShape="1">
            <a:blip r:embed="rId3" cstate="print">
              <a:extLst>
                <a:ext uri="{28A0092B-C50C-407E-A947-70E740481C1C}">
                  <a14:useLocalDpi xmlns:a14="http://schemas.microsoft.com/office/drawing/2010/main" val="0"/>
                </a:ext>
              </a:extLst>
            </a:blip>
            <a:srcRect l="9176" t="13866"/>
            <a:stretch/>
          </p:blipFill>
          <p:spPr bwMode="auto">
            <a:xfrm>
              <a:off x="0" y="0"/>
              <a:ext cx="2552065" cy="1361440"/>
            </a:xfrm>
            <a:prstGeom prst="rect">
              <a:avLst/>
            </a:prstGeom>
            <a:noFill/>
            <a:ln>
              <a:noFill/>
            </a:ln>
            <a:extLst>
              <a:ext uri="{53640926-AAD7-44D8-BBD7-CCE9431645EC}">
                <a14:shadowObscured xmlns:a14="http://schemas.microsoft.com/office/drawing/2010/main"/>
              </a:ext>
            </a:extLst>
          </p:spPr>
        </p:pic>
        <p:pic>
          <p:nvPicPr>
            <p:cNvPr id="13" name="Picture 12" descr="Image result for flood greece">
              <a:hlinkClick r:id="rId4" tgtFrame="&quot;_blank&quot;"/>
            </p:cNvPr>
            <p:cNvPicPr>
              <a:picLocks noChangeAspect="1"/>
            </p:cNvPicPr>
            <p:nvPr/>
          </p:nvPicPr>
          <p:blipFill rotWithShape="1">
            <a:blip r:embed="rId5" cstate="print">
              <a:extLst>
                <a:ext uri="{28A0092B-C50C-407E-A947-70E740481C1C}">
                  <a14:useLocalDpi xmlns:a14="http://schemas.microsoft.com/office/drawing/2010/main" val="0"/>
                </a:ext>
              </a:extLst>
            </a:blip>
            <a:srcRect t="1" r="4240" b="15299"/>
            <a:stretch/>
          </p:blipFill>
          <p:spPr bwMode="auto">
            <a:xfrm>
              <a:off x="2305879" y="7952"/>
              <a:ext cx="2296160" cy="1359535"/>
            </a:xfrm>
            <a:prstGeom prst="rect">
              <a:avLst/>
            </a:prstGeom>
            <a:noFill/>
            <a:ln>
              <a:noFill/>
            </a:ln>
            <a:extLst>
              <a:ext uri="{53640926-AAD7-44D8-BBD7-CCE9431645EC}">
                <a14:shadowObscured xmlns:a14="http://schemas.microsoft.com/office/drawing/2010/main"/>
              </a:ext>
            </a:extLst>
          </p:spPr>
        </p:pic>
      </p:grpSp>
      <p:sp>
        <p:nvSpPr>
          <p:cNvPr id="3" name="Content Placeholder 2"/>
          <p:cNvSpPr>
            <a:spLocks noGrp="1"/>
          </p:cNvSpPr>
          <p:nvPr>
            <p:ph idx="1"/>
          </p:nvPr>
        </p:nvSpPr>
        <p:spPr>
          <a:xfrm>
            <a:off x="2343420" y="1988840"/>
            <a:ext cx="6347714" cy="3816424"/>
          </a:xfrm>
        </p:spPr>
        <p:txBody>
          <a:bodyPr/>
          <a:lstStyle/>
          <a:p>
            <a:r>
              <a:rPr lang="en-US" b="1" dirty="0" smtClean="0">
                <a:latin typeface="Calibri" panose="020F0502020204030204" pitchFamily="34" charset="0"/>
                <a:cs typeface="Calibri" panose="020F0502020204030204" pitchFamily="34" charset="0"/>
              </a:rPr>
              <a:t>Critical elements</a:t>
            </a:r>
            <a:endParaRPr lang="en-GB" b="1" dirty="0">
              <a:latin typeface="Calibri" panose="020F0502020204030204" pitchFamily="34" charset="0"/>
              <a:cs typeface="Calibri" panose="020F0502020204030204" pitchFamily="34" charset="0"/>
            </a:endParaRPr>
          </a:p>
          <a:p>
            <a:pPr>
              <a:buFontTx/>
              <a:buChar char="-"/>
            </a:pPr>
            <a:r>
              <a:rPr lang="en-US" dirty="0" smtClean="0">
                <a:latin typeface="Calibri" panose="020F0502020204030204" pitchFamily="34" charset="0"/>
                <a:cs typeface="Calibri" panose="020F0502020204030204" pitchFamily="34" charset="0"/>
              </a:rPr>
              <a:t>complex EU built environment</a:t>
            </a:r>
          </a:p>
          <a:p>
            <a:pPr>
              <a:buFontTx/>
              <a:buChar char="-"/>
            </a:pPr>
            <a:r>
              <a:rPr lang="en-GB" dirty="0" smtClean="0">
                <a:latin typeface="Calibri" panose="020F0502020204030204" pitchFamily="34" charset="0"/>
                <a:cs typeface="Calibri" panose="020F0502020204030204" pitchFamily="34" charset="0"/>
              </a:rPr>
              <a:t>long service life, cultural settings</a:t>
            </a:r>
          </a:p>
          <a:p>
            <a:pPr>
              <a:buFontTx/>
              <a:buChar char="-"/>
            </a:pPr>
            <a:r>
              <a:rPr lang="en-US" dirty="0" smtClean="0">
                <a:latin typeface="Calibri" panose="020F0502020204030204" pitchFamily="34" charset="0"/>
                <a:cs typeface="Calibri" panose="020F0502020204030204" pitchFamily="34" charset="0"/>
              </a:rPr>
              <a:t>future proofing</a:t>
            </a:r>
          </a:p>
          <a:p>
            <a:pPr>
              <a:buFontTx/>
              <a:buChar char="-"/>
            </a:pPr>
            <a:r>
              <a:rPr lang="en-US" dirty="0" smtClean="0">
                <a:latin typeface="Calibri" panose="020F0502020204030204" pitchFamily="34" charset="0"/>
                <a:cs typeface="Calibri" panose="020F0502020204030204" pitchFamily="34" charset="0"/>
              </a:rPr>
              <a:t>digitalization and digital economy</a:t>
            </a:r>
          </a:p>
          <a:p>
            <a:pPr>
              <a:buFontTx/>
              <a:buChar char="-"/>
            </a:pPr>
            <a:r>
              <a:rPr lang="en-US" dirty="0" smtClean="0">
                <a:latin typeface="Calibri" panose="020F0502020204030204" pitchFamily="34" charset="0"/>
                <a:cs typeface="Calibri" panose="020F0502020204030204" pitchFamily="34" charset="0"/>
              </a:rPr>
              <a:t>climate crisis</a:t>
            </a:r>
            <a:endParaRPr lang="en-GB" dirty="0" smtClean="0">
              <a:latin typeface="Calibri" panose="020F0502020204030204" pitchFamily="34" charset="0"/>
              <a:cs typeface="Calibri" panose="020F0502020204030204" pitchFamily="34" charset="0"/>
            </a:endParaRPr>
          </a:p>
          <a:p>
            <a:pPr>
              <a:buFontTx/>
              <a:buChar char="-"/>
            </a:pPr>
            <a:r>
              <a:rPr lang="en-US" dirty="0" smtClean="0">
                <a:latin typeface="Calibri" panose="020F0502020204030204" pitchFamily="34" charset="0"/>
                <a:cs typeface="Calibri" panose="020F0502020204030204" pitchFamily="34" charset="0"/>
              </a:rPr>
              <a:t>social challenges</a:t>
            </a:r>
          </a:p>
          <a:p>
            <a:pPr>
              <a:buFontTx/>
              <a:buChar char="-"/>
            </a:pPr>
            <a:r>
              <a:rPr lang="en-US" dirty="0">
                <a:latin typeface="Calibri" panose="020F0502020204030204" pitchFamily="34" charset="0"/>
                <a:cs typeface="Calibri" panose="020F0502020204030204" pitchFamily="34" charset="0"/>
              </a:rPr>
              <a:t>q</a:t>
            </a:r>
            <a:r>
              <a:rPr lang="en-US" dirty="0" smtClean="0">
                <a:latin typeface="Calibri" panose="020F0502020204030204" pitchFamily="34" charset="0"/>
                <a:cs typeface="Calibri" panose="020F0502020204030204" pitchFamily="34" charset="0"/>
              </a:rPr>
              <a:t>uality of life</a:t>
            </a:r>
          </a:p>
          <a:p>
            <a:pPr>
              <a:buFontTx/>
              <a:buChar char="-"/>
            </a:pPr>
            <a:endParaRPr lang="en-US" dirty="0" smtClean="0">
              <a:latin typeface="Calibri" panose="020F0502020204030204" pitchFamily="34" charset="0"/>
              <a:cs typeface="Calibri" panose="020F0502020204030204" pitchFamily="34" charset="0"/>
            </a:endParaRPr>
          </a:p>
        </p:txBody>
      </p:sp>
      <p:sp>
        <p:nvSpPr>
          <p:cNvPr id="5" name="Content Placeholder 2"/>
          <p:cNvSpPr txBox="1">
            <a:spLocks/>
          </p:cNvSpPr>
          <p:nvPr/>
        </p:nvSpPr>
        <p:spPr>
          <a:xfrm>
            <a:off x="276617" y="447552"/>
            <a:ext cx="6347714" cy="25922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smtClean="0">
                <a:latin typeface="Calibri" panose="020F0502020204030204" pitchFamily="34" charset="0"/>
                <a:cs typeface="Calibri" panose="020F0502020204030204" pitchFamily="34" charset="0"/>
              </a:rPr>
              <a:t>Political drivers</a:t>
            </a:r>
          </a:p>
          <a:p>
            <a:pPr marL="400050" lvl="1" indent="0">
              <a:buNone/>
            </a:pPr>
            <a:r>
              <a:rPr lang="en-US" dirty="0" smtClean="0">
                <a:latin typeface="Calibri" panose="020F0502020204030204" pitchFamily="34" charset="0"/>
                <a:cs typeface="Calibri" panose="020F0502020204030204" pitchFamily="34" charset="0"/>
              </a:rPr>
              <a:t>SDGs, Paris Agreement</a:t>
            </a:r>
          </a:p>
          <a:p>
            <a:pPr marL="400050" lvl="1" indent="0">
              <a:buNone/>
            </a:pPr>
            <a:r>
              <a:rPr lang="en-US" dirty="0" smtClean="0">
                <a:latin typeface="Calibri" panose="020F0502020204030204" pitchFamily="34" charset="0"/>
                <a:cs typeface="Calibri" panose="020F0502020204030204" pitchFamily="34" charset="0"/>
              </a:rPr>
              <a:t>Green Deal, Circular Economy Action Plan</a:t>
            </a:r>
          </a:p>
          <a:p>
            <a:pPr marL="400050" lvl="1" indent="0">
              <a:buNone/>
            </a:pPr>
            <a:r>
              <a:rPr lang="en-US" dirty="0" smtClean="0">
                <a:latin typeface="Calibri" panose="020F0502020204030204" pitchFamily="34" charset="0"/>
                <a:cs typeface="Calibri" panose="020F0502020204030204" pitchFamily="34" charset="0"/>
              </a:rPr>
              <a:t>Jobs and Growth</a:t>
            </a:r>
            <a:endParaRPr lang="en-GB" dirty="0">
              <a:latin typeface="Calibri" panose="020F0502020204030204" pitchFamily="34" charset="0"/>
              <a:cs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275629195"/>
              </p:ext>
            </p:extLst>
          </p:nvPr>
        </p:nvGraphicFramePr>
        <p:xfrm>
          <a:off x="6444208" y="225318"/>
          <a:ext cx="1584176" cy="48245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849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oppportunities and scales"/>
          <p:cNvPicPr>
            <a:picLocks noChangeAspect="1" noChangeArrowheads="1"/>
          </p:cNvPicPr>
          <p:nvPr/>
        </p:nvPicPr>
        <p:blipFill>
          <a:blip r:embed="rId2">
            <a:extLst>
              <a:ext uri="{28A0092B-C50C-407E-A947-70E740481C1C}">
                <a14:useLocalDpi xmlns:a14="http://schemas.microsoft.com/office/drawing/2010/main" val="0"/>
              </a:ext>
            </a:extLst>
          </a:blip>
          <a:srcRect l="5713" t="11134" r="6903" b="11467"/>
          <a:stretch>
            <a:fillRect/>
          </a:stretch>
        </p:blipFill>
        <p:spPr bwMode="auto">
          <a:xfrm>
            <a:off x="251520" y="980728"/>
            <a:ext cx="8731384" cy="55226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47724" y="260648"/>
            <a:ext cx="6347713" cy="1320800"/>
          </a:xfrm>
        </p:spPr>
        <p:txBody>
          <a:bodyPr/>
          <a:lstStyle/>
          <a:p>
            <a:r>
              <a:rPr lang="en-US" dirty="0" smtClean="0"/>
              <a:t>What’s next?</a:t>
            </a:r>
            <a:endParaRPr lang="en-GB" dirty="0"/>
          </a:p>
        </p:txBody>
      </p:sp>
    </p:spTree>
    <p:extLst>
      <p:ext uri="{BB962C8B-B14F-4D97-AF65-F5344CB8AC3E}">
        <p14:creationId xmlns:p14="http://schemas.microsoft.com/office/powerpoint/2010/main" val="100604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356</TotalTime>
  <Words>1144</Words>
  <Application>Microsoft Office PowerPoint</Application>
  <PresentationFormat>On-screen Show (4:3)</PresentationFormat>
  <Paragraphs>174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Times New Roman</vt:lpstr>
      <vt:lpstr>Trebuchet MS</vt:lpstr>
      <vt:lpstr>Wingdings</vt:lpstr>
      <vt:lpstr>Wingdings 3</vt:lpstr>
      <vt:lpstr>Facet</vt:lpstr>
      <vt:lpstr>PowerPoint Presentation</vt:lpstr>
      <vt:lpstr> Construction 2020</vt:lpstr>
      <vt:lpstr>Thematic objectives Construction 2020</vt:lpstr>
      <vt:lpstr>Thematic objectives Construction 2020</vt:lpstr>
      <vt:lpstr>Thematic objectives Construction 2020</vt:lpstr>
      <vt:lpstr>Thematic objectives Construction 2020</vt:lpstr>
      <vt:lpstr>What do stakeholders say on the future of Construction 2020?</vt:lpstr>
      <vt:lpstr>PowerPoint Presentation</vt:lpstr>
      <vt:lpstr>What’s next?</vt:lpstr>
      <vt:lpstr>Built Environment</vt:lpstr>
      <vt:lpstr>What happens in other international organisations?</vt:lpstr>
      <vt:lpstr>And what’s on  Research and Innovation?</vt:lpstr>
      <vt:lpstr>Life Cycle approach</vt:lpstr>
      <vt:lpstr>Cross-services areas of action</vt:lpstr>
      <vt:lpstr>Environmental, Social and Economic Sustainability</vt:lpstr>
      <vt:lpstr>PowerPoint Presentation</vt:lpstr>
      <vt:lpstr>The 3 pillars of Sustainability with Digitalisation and Local Action as cross-cutting issues open a lot of areas for action</vt:lpstr>
      <vt:lpstr>And now, to you!</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PAPADAKI Ilektra (GROW)</dc:creator>
  <cp:lastModifiedBy>PAPADAKI Ilektra (GROW)</cp:lastModifiedBy>
  <cp:revision>34</cp:revision>
  <dcterms:created xsi:type="dcterms:W3CDTF">2019-10-09T12:48:03Z</dcterms:created>
  <dcterms:modified xsi:type="dcterms:W3CDTF">2019-10-10T16:10:22Z</dcterms:modified>
</cp:coreProperties>
</file>