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ackage" ContentType="application/vnd.openxmlformats-officedocument.package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6" r:id="rId3"/>
    <p:sldId id="268" r:id="rId4"/>
    <p:sldId id="265" r:id="rId5"/>
    <p:sldId id="285" r:id="rId6"/>
    <p:sldId id="280" r:id="rId7"/>
    <p:sldId id="279" r:id="rId8"/>
    <p:sldId id="281" r:id="rId9"/>
    <p:sldId id="267" r:id="rId10"/>
    <p:sldId id="257" r:id="rId11"/>
    <p:sldId id="258" r:id="rId12"/>
    <p:sldId id="259" r:id="rId13"/>
    <p:sldId id="271" r:id="rId14"/>
    <p:sldId id="260" r:id="rId15"/>
    <p:sldId id="261" r:id="rId16"/>
    <p:sldId id="276" r:id="rId17"/>
    <p:sldId id="264" r:id="rId18"/>
    <p:sldId id="270" r:id="rId19"/>
    <p:sldId id="286" r:id="rId20"/>
    <p:sldId id="287" r:id="rId21"/>
    <p:sldId id="291" r:id="rId22"/>
    <p:sldId id="290" r:id="rId23"/>
    <p:sldId id="289" r:id="rId24"/>
    <p:sldId id="294" r:id="rId25"/>
    <p:sldId id="293" r:id="rId26"/>
    <p:sldId id="292" r:id="rId27"/>
    <p:sldId id="288" r:id="rId28"/>
    <p:sldId id="263" r:id="rId29"/>
    <p:sldId id="272" r:id="rId30"/>
    <p:sldId id="278" r:id="rId31"/>
    <p:sldId id="275" r:id="rId32"/>
    <p:sldId id="277" r:id="rId33"/>
    <p:sldId id="274" r:id="rId34"/>
    <p:sldId id="273" r:id="rId35"/>
    <p:sldId id="295" r:id="rId3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1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7CCD7-A9CC-4F89-B518-72D1593246A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3908C7B-F3FB-4B3C-9793-005EF89A9DA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IE" sz="2800" b="1" dirty="0" smtClean="0">
              <a:solidFill>
                <a:schemeClr val="tx1"/>
              </a:solidFill>
            </a:rPr>
            <a:t>Lack of </a:t>
          </a:r>
          <a:r>
            <a:rPr lang="en-IE" sz="2800" b="1" dirty="0" smtClean="0">
              <a:solidFill>
                <a:schemeClr val="tx1"/>
              </a:solidFill>
            </a:rPr>
            <a:t>BIM </a:t>
          </a:r>
          <a:r>
            <a:rPr lang="en-IE" sz="2800" b="1" dirty="0" smtClean="0">
              <a:solidFill>
                <a:schemeClr val="tx1"/>
              </a:solidFill>
            </a:rPr>
            <a:t>Engagement</a:t>
          </a:r>
          <a:endParaRPr lang="en-IE" sz="2800" b="1" dirty="0">
            <a:solidFill>
              <a:schemeClr val="tx1"/>
            </a:solidFill>
          </a:endParaRPr>
        </a:p>
      </dgm:t>
    </dgm:pt>
    <dgm:pt modelId="{5997887A-0254-41E3-9830-69B6F66C9632}" type="parTrans" cxnId="{A220CEE1-BDD9-4814-9339-3DAF657FD6F7}">
      <dgm:prSet/>
      <dgm:spPr/>
      <dgm:t>
        <a:bodyPr/>
        <a:lstStyle/>
        <a:p>
          <a:endParaRPr lang="en-IE"/>
        </a:p>
      </dgm:t>
    </dgm:pt>
    <dgm:pt modelId="{6C0453BD-DE84-456E-8EEF-AA56EF9C3B62}" type="sibTrans" cxnId="{A220CEE1-BDD9-4814-9339-3DAF657FD6F7}">
      <dgm:prSet/>
      <dgm:spPr/>
      <dgm:t>
        <a:bodyPr/>
        <a:lstStyle/>
        <a:p>
          <a:endParaRPr lang="en-IE"/>
        </a:p>
      </dgm:t>
    </dgm:pt>
    <dgm:pt modelId="{2674F696-1275-48B9-BAFF-159AD8DF4820}">
      <dgm:prSet phldrT="[Text]" custT="1"/>
      <dgm:spPr>
        <a:solidFill>
          <a:srgbClr val="FFC000"/>
        </a:solidFill>
      </dgm:spPr>
      <dgm:t>
        <a:bodyPr/>
        <a:lstStyle/>
        <a:p>
          <a:r>
            <a:rPr lang="en-IE" sz="3600" b="1" dirty="0" smtClean="0">
              <a:solidFill>
                <a:schemeClr val="tx1"/>
              </a:solidFill>
            </a:rPr>
            <a:t>People</a:t>
          </a:r>
          <a:endParaRPr lang="en-IE" sz="3600" b="1" dirty="0">
            <a:solidFill>
              <a:schemeClr val="tx1"/>
            </a:solidFill>
          </a:endParaRPr>
        </a:p>
      </dgm:t>
    </dgm:pt>
    <dgm:pt modelId="{E8EA240E-2A61-4C02-A49E-8F5E0DF18645}" type="parTrans" cxnId="{D922D853-53D8-4C6A-A8D3-80F60AB6662E}">
      <dgm:prSet/>
      <dgm:spPr/>
      <dgm:t>
        <a:bodyPr/>
        <a:lstStyle/>
        <a:p>
          <a:endParaRPr lang="en-IE"/>
        </a:p>
      </dgm:t>
    </dgm:pt>
    <dgm:pt modelId="{6DC78184-E337-424C-81DB-B977841C7443}" type="sibTrans" cxnId="{D922D853-53D8-4C6A-A8D3-80F60AB6662E}">
      <dgm:prSet/>
      <dgm:spPr/>
      <dgm:t>
        <a:bodyPr/>
        <a:lstStyle/>
        <a:p>
          <a:endParaRPr lang="en-IE"/>
        </a:p>
      </dgm:t>
    </dgm:pt>
    <dgm:pt modelId="{6E244A7F-6FED-494C-89BB-ECBF1A581B7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E" sz="3600" b="1" dirty="0" smtClean="0">
              <a:solidFill>
                <a:schemeClr val="tx1"/>
              </a:solidFill>
            </a:rPr>
            <a:t>Process</a:t>
          </a:r>
          <a:endParaRPr lang="en-IE" sz="3600" b="1" dirty="0">
            <a:solidFill>
              <a:schemeClr val="tx1"/>
            </a:solidFill>
          </a:endParaRPr>
        </a:p>
      </dgm:t>
    </dgm:pt>
    <dgm:pt modelId="{3DFB01BA-3CD4-43F2-8021-5CCF5DAA9B9C}" type="parTrans" cxnId="{987216FC-A918-4F3D-A274-093C28FB6FBF}">
      <dgm:prSet/>
      <dgm:spPr/>
      <dgm:t>
        <a:bodyPr/>
        <a:lstStyle/>
        <a:p>
          <a:endParaRPr lang="en-IE"/>
        </a:p>
      </dgm:t>
    </dgm:pt>
    <dgm:pt modelId="{0B209928-3365-4C31-94E0-02BA8C1ADFE8}" type="sibTrans" cxnId="{987216FC-A918-4F3D-A274-093C28FB6FBF}">
      <dgm:prSet/>
      <dgm:spPr/>
      <dgm:t>
        <a:bodyPr/>
        <a:lstStyle/>
        <a:p>
          <a:endParaRPr lang="en-IE"/>
        </a:p>
      </dgm:t>
    </dgm:pt>
    <dgm:pt modelId="{AB446D11-163D-4E94-8FDA-98A789D25CDE}">
      <dgm:prSet phldrT="[Text]" custT="1"/>
      <dgm:spPr/>
      <dgm:t>
        <a:bodyPr/>
        <a:lstStyle/>
        <a:p>
          <a:r>
            <a:rPr lang="en-IE" sz="3600" b="1" dirty="0" smtClean="0">
              <a:solidFill>
                <a:schemeClr val="tx1"/>
              </a:solidFill>
            </a:rPr>
            <a:t>Technology</a:t>
          </a:r>
          <a:endParaRPr lang="en-IE" sz="3600" b="1" dirty="0">
            <a:solidFill>
              <a:schemeClr val="tx1"/>
            </a:solidFill>
          </a:endParaRPr>
        </a:p>
      </dgm:t>
    </dgm:pt>
    <dgm:pt modelId="{62C3696F-9527-4968-B1A6-9E0C30CB0DDB}" type="parTrans" cxnId="{A6B5176F-900E-4B1B-A9A0-F76BFF49DBB3}">
      <dgm:prSet/>
      <dgm:spPr/>
      <dgm:t>
        <a:bodyPr/>
        <a:lstStyle/>
        <a:p>
          <a:endParaRPr lang="en-IE"/>
        </a:p>
      </dgm:t>
    </dgm:pt>
    <dgm:pt modelId="{3EF9B4F3-D0E9-4826-AE55-ABA9F2DBBFC4}" type="sibTrans" cxnId="{A6B5176F-900E-4B1B-A9A0-F76BFF49DBB3}">
      <dgm:prSet/>
      <dgm:spPr/>
      <dgm:t>
        <a:bodyPr/>
        <a:lstStyle/>
        <a:p>
          <a:endParaRPr lang="en-IE"/>
        </a:p>
      </dgm:t>
    </dgm:pt>
    <dgm:pt modelId="{8FFF0C22-9AC7-4797-B2FA-C5D85494442B}" type="pres">
      <dgm:prSet presAssocID="{E697CCD7-A9CC-4F89-B518-72D1593246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F36F617-9965-4FF6-9DAA-42E668DD550A}" type="pres">
      <dgm:prSet presAssocID="{23908C7B-F3FB-4B3C-9793-005EF89A9DAA}" presName="hierRoot1" presStyleCnt="0">
        <dgm:presLayoutVars>
          <dgm:hierBranch val="init"/>
        </dgm:presLayoutVars>
      </dgm:prSet>
      <dgm:spPr/>
    </dgm:pt>
    <dgm:pt modelId="{72E0A0BC-1E19-4138-B57F-268C06E89056}" type="pres">
      <dgm:prSet presAssocID="{23908C7B-F3FB-4B3C-9793-005EF89A9DAA}" presName="rootComposite1" presStyleCnt="0"/>
      <dgm:spPr/>
    </dgm:pt>
    <dgm:pt modelId="{3E149018-3929-4FCB-8795-1A21B44633EC}" type="pres">
      <dgm:prSet presAssocID="{23908C7B-F3FB-4B3C-9793-005EF89A9DAA}" presName="rootText1" presStyleLbl="node0" presStyleIdx="0" presStyleCnt="1" custLinFactNeighborY="-3785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C0EF31F2-331B-4365-A2F1-9865CEA7425A}" type="pres">
      <dgm:prSet presAssocID="{23908C7B-F3FB-4B3C-9793-005EF89A9DA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79A1133-4B77-49C2-AF89-25AF7687D258}" type="pres">
      <dgm:prSet presAssocID="{23908C7B-F3FB-4B3C-9793-005EF89A9DAA}" presName="hierChild2" presStyleCnt="0"/>
      <dgm:spPr/>
    </dgm:pt>
    <dgm:pt modelId="{50944704-1A47-439F-A343-209BB9ED53F3}" type="pres">
      <dgm:prSet presAssocID="{E8EA240E-2A61-4C02-A49E-8F5E0DF1864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30879ABA-F933-4266-BD91-074D3B502076}" type="pres">
      <dgm:prSet presAssocID="{2674F696-1275-48B9-BAFF-159AD8DF4820}" presName="hierRoot2" presStyleCnt="0">
        <dgm:presLayoutVars>
          <dgm:hierBranch val="init"/>
        </dgm:presLayoutVars>
      </dgm:prSet>
      <dgm:spPr/>
    </dgm:pt>
    <dgm:pt modelId="{F96DB0E6-58DF-4E96-950C-00136A749D78}" type="pres">
      <dgm:prSet presAssocID="{2674F696-1275-48B9-BAFF-159AD8DF4820}" presName="rootComposite" presStyleCnt="0"/>
      <dgm:spPr/>
    </dgm:pt>
    <dgm:pt modelId="{675786B7-0DAD-4D14-961B-F0472EC718E0}" type="pres">
      <dgm:prSet presAssocID="{2674F696-1275-48B9-BAFF-159AD8DF482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329054-3EC5-4707-A5F4-CE4CBAF6B2E9}" type="pres">
      <dgm:prSet presAssocID="{2674F696-1275-48B9-BAFF-159AD8DF4820}" presName="rootConnector" presStyleLbl="node2" presStyleIdx="0" presStyleCnt="3"/>
      <dgm:spPr/>
      <dgm:t>
        <a:bodyPr/>
        <a:lstStyle/>
        <a:p>
          <a:endParaRPr lang="en-US"/>
        </a:p>
      </dgm:t>
    </dgm:pt>
    <dgm:pt modelId="{E232E587-4E44-4E3F-85AD-C49E66A116E4}" type="pres">
      <dgm:prSet presAssocID="{2674F696-1275-48B9-BAFF-159AD8DF4820}" presName="hierChild4" presStyleCnt="0"/>
      <dgm:spPr/>
    </dgm:pt>
    <dgm:pt modelId="{5F126D8B-9832-4AAA-9928-EAB961C24866}" type="pres">
      <dgm:prSet presAssocID="{2674F696-1275-48B9-BAFF-159AD8DF4820}" presName="hierChild5" presStyleCnt="0"/>
      <dgm:spPr/>
    </dgm:pt>
    <dgm:pt modelId="{4E448F80-E5C8-44E0-9E24-21F7FAC887AC}" type="pres">
      <dgm:prSet presAssocID="{3DFB01BA-3CD4-43F2-8021-5CCF5DAA9B9C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DFC4327-6E13-4C8A-8352-B173CB8DB24F}" type="pres">
      <dgm:prSet presAssocID="{6E244A7F-6FED-494C-89BB-ECBF1A581B79}" presName="hierRoot2" presStyleCnt="0">
        <dgm:presLayoutVars>
          <dgm:hierBranch val="init"/>
        </dgm:presLayoutVars>
      </dgm:prSet>
      <dgm:spPr/>
    </dgm:pt>
    <dgm:pt modelId="{97A7AE3E-F33F-41F1-8D23-88F63BF24EA9}" type="pres">
      <dgm:prSet presAssocID="{6E244A7F-6FED-494C-89BB-ECBF1A581B79}" presName="rootComposite" presStyleCnt="0"/>
      <dgm:spPr/>
    </dgm:pt>
    <dgm:pt modelId="{12005668-F0E1-4389-AD29-12018CC5A72D}" type="pres">
      <dgm:prSet presAssocID="{6E244A7F-6FED-494C-89BB-ECBF1A581B7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0B7E03-D536-49D1-89D8-F6EAB57FA1D1}" type="pres">
      <dgm:prSet presAssocID="{6E244A7F-6FED-494C-89BB-ECBF1A581B79}" presName="rootConnector" presStyleLbl="node2" presStyleIdx="1" presStyleCnt="3"/>
      <dgm:spPr/>
      <dgm:t>
        <a:bodyPr/>
        <a:lstStyle/>
        <a:p>
          <a:endParaRPr lang="en-US"/>
        </a:p>
      </dgm:t>
    </dgm:pt>
    <dgm:pt modelId="{467E2628-28E3-41A9-BDCE-A303398A236F}" type="pres">
      <dgm:prSet presAssocID="{6E244A7F-6FED-494C-89BB-ECBF1A581B79}" presName="hierChild4" presStyleCnt="0"/>
      <dgm:spPr/>
    </dgm:pt>
    <dgm:pt modelId="{F16E09A0-07B4-4E6A-9710-1E4AF0137B57}" type="pres">
      <dgm:prSet presAssocID="{6E244A7F-6FED-494C-89BB-ECBF1A581B79}" presName="hierChild5" presStyleCnt="0"/>
      <dgm:spPr/>
    </dgm:pt>
    <dgm:pt modelId="{F3140908-A594-4CBE-A28D-0167F3CC2146}" type="pres">
      <dgm:prSet presAssocID="{62C3696F-9527-4968-B1A6-9E0C30CB0DDB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1EF592C-5854-41C6-89BB-0743FAE8D2EB}" type="pres">
      <dgm:prSet presAssocID="{AB446D11-163D-4E94-8FDA-98A789D25CDE}" presName="hierRoot2" presStyleCnt="0">
        <dgm:presLayoutVars>
          <dgm:hierBranch val="init"/>
        </dgm:presLayoutVars>
      </dgm:prSet>
      <dgm:spPr/>
    </dgm:pt>
    <dgm:pt modelId="{4529395B-6F74-41B1-86A2-7E543646C81B}" type="pres">
      <dgm:prSet presAssocID="{AB446D11-163D-4E94-8FDA-98A789D25CDE}" presName="rootComposite" presStyleCnt="0"/>
      <dgm:spPr/>
    </dgm:pt>
    <dgm:pt modelId="{DF1B61E7-3E65-4102-8561-0A8C93843CED}" type="pres">
      <dgm:prSet presAssocID="{AB446D11-163D-4E94-8FDA-98A789D25CD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102B5B-AE7C-437A-AE5F-90B332B42550}" type="pres">
      <dgm:prSet presAssocID="{AB446D11-163D-4E94-8FDA-98A789D25CDE}" presName="rootConnector" presStyleLbl="node2" presStyleIdx="2" presStyleCnt="3"/>
      <dgm:spPr/>
      <dgm:t>
        <a:bodyPr/>
        <a:lstStyle/>
        <a:p>
          <a:endParaRPr lang="en-US"/>
        </a:p>
      </dgm:t>
    </dgm:pt>
    <dgm:pt modelId="{005E5DC8-5D35-4610-B78D-33B374FA92ED}" type="pres">
      <dgm:prSet presAssocID="{AB446D11-163D-4E94-8FDA-98A789D25CDE}" presName="hierChild4" presStyleCnt="0"/>
      <dgm:spPr/>
    </dgm:pt>
    <dgm:pt modelId="{ECFABAF8-C40B-4CA3-ABEB-E81EA375E4E4}" type="pres">
      <dgm:prSet presAssocID="{AB446D11-163D-4E94-8FDA-98A789D25CDE}" presName="hierChild5" presStyleCnt="0"/>
      <dgm:spPr/>
    </dgm:pt>
    <dgm:pt modelId="{E042DD6D-7F1C-471B-834D-6E9A31CE5DBC}" type="pres">
      <dgm:prSet presAssocID="{23908C7B-F3FB-4B3C-9793-005EF89A9DAA}" presName="hierChild3" presStyleCnt="0"/>
      <dgm:spPr/>
    </dgm:pt>
  </dgm:ptLst>
  <dgm:cxnLst>
    <dgm:cxn modelId="{A85A1AE0-3465-4B58-9685-B305C0CC92BE}" type="presOf" srcId="{23908C7B-F3FB-4B3C-9793-005EF89A9DAA}" destId="{3E149018-3929-4FCB-8795-1A21B44633EC}" srcOrd="0" destOrd="0" presId="urn:microsoft.com/office/officeart/2005/8/layout/orgChart1"/>
    <dgm:cxn modelId="{4450EF95-A2B8-45A7-854C-D109C8DE3EC4}" type="presOf" srcId="{6E244A7F-6FED-494C-89BB-ECBF1A581B79}" destId="{630B7E03-D536-49D1-89D8-F6EAB57FA1D1}" srcOrd="1" destOrd="0" presId="urn:microsoft.com/office/officeart/2005/8/layout/orgChart1"/>
    <dgm:cxn modelId="{987216FC-A918-4F3D-A274-093C28FB6FBF}" srcId="{23908C7B-F3FB-4B3C-9793-005EF89A9DAA}" destId="{6E244A7F-6FED-494C-89BB-ECBF1A581B79}" srcOrd="1" destOrd="0" parTransId="{3DFB01BA-3CD4-43F2-8021-5CCF5DAA9B9C}" sibTransId="{0B209928-3365-4C31-94E0-02BA8C1ADFE8}"/>
    <dgm:cxn modelId="{86918ADA-85AB-48B6-9BEC-B27F9269CB0D}" type="presOf" srcId="{AB446D11-163D-4E94-8FDA-98A789D25CDE}" destId="{DF1B61E7-3E65-4102-8561-0A8C93843CED}" srcOrd="0" destOrd="0" presId="urn:microsoft.com/office/officeart/2005/8/layout/orgChart1"/>
    <dgm:cxn modelId="{8217091F-CF37-4B4B-90E3-8BB487D30832}" type="presOf" srcId="{23908C7B-F3FB-4B3C-9793-005EF89A9DAA}" destId="{C0EF31F2-331B-4365-A2F1-9865CEA7425A}" srcOrd="1" destOrd="0" presId="urn:microsoft.com/office/officeart/2005/8/layout/orgChart1"/>
    <dgm:cxn modelId="{C283CD77-BA71-4F0F-88C5-4BAB4718E9D9}" type="presOf" srcId="{2674F696-1275-48B9-BAFF-159AD8DF4820}" destId="{675786B7-0DAD-4D14-961B-F0472EC718E0}" srcOrd="0" destOrd="0" presId="urn:microsoft.com/office/officeart/2005/8/layout/orgChart1"/>
    <dgm:cxn modelId="{A6B5176F-900E-4B1B-A9A0-F76BFF49DBB3}" srcId="{23908C7B-F3FB-4B3C-9793-005EF89A9DAA}" destId="{AB446D11-163D-4E94-8FDA-98A789D25CDE}" srcOrd="2" destOrd="0" parTransId="{62C3696F-9527-4968-B1A6-9E0C30CB0DDB}" sibTransId="{3EF9B4F3-D0E9-4826-AE55-ABA9F2DBBFC4}"/>
    <dgm:cxn modelId="{A220CEE1-BDD9-4814-9339-3DAF657FD6F7}" srcId="{E697CCD7-A9CC-4F89-B518-72D1593246A6}" destId="{23908C7B-F3FB-4B3C-9793-005EF89A9DAA}" srcOrd="0" destOrd="0" parTransId="{5997887A-0254-41E3-9830-69B6F66C9632}" sibTransId="{6C0453BD-DE84-456E-8EEF-AA56EF9C3B62}"/>
    <dgm:cxn modelId="{FDC7F6EE-9756-42BA-A0E1-2DDB18FE3B03}" type="presOf" srcId="{62C3696F-9527-4968-B1A6-9E0C30CB0DDB}" destId="{F3140908-A594-4CBE-A28D-0167F3CC2146}" srcOrd="0" destOrd="0" presId="urn:microsoft.com/office/officeart/2005/8/layout/orgChart1"/>
    <dgm:cxn modelId="{1B8C969B-33AB-4C61-9DDB-71D460DCE803}" type="presOf" srcId="{E8EA240E-2A61-4C02-A49E-8F5E0DF18645}" destId="{50944704-1A47-439F-A343-209BB9ED53F3}" srcOrd="0" destOrd="0" presId="urn:microsoft.com/office/officeart/2005/8/layout/orgChart1"/>
    <dgm:cxn modelId="{67A4BF69-E722-4E39-A618-456D3FBAE6E5}" type="presOf" srcId="{3DFB01BA-3CD4-43F2-8021-5CCF5DAA9B9C}" destId="{4E448F80-E5C8-44E0-9E24-21F7FAC887AC}" srcOrd="0" destOrd="0" presId="urn:microsoft.com/office/officeart/2005/8/layout/orgChart1"/>
    <dgm:cxn modelId="{D922D853-53D8-4C6A-A8D3-80F60AB6662E}" srcId="{23908C7B-F3FB-4B3C-9793-005EF89A9DAA}" destId="{2674F696-1275-48B9-BAFF-159AD8DF4820}" srcOrd="0" destOrd="0" parTransId="{E8EA240E-2A61-4C02-A49E-8F5E0DF18645}" sibTransId="{6DC78184-E337-424C-81DB-B977841C7443}"/>
    <dgm:cxn modelId="{482ADA63-CEAE-4CDB-9FC8-68B6AF57917F}" type="presOf" srcId="{2674F696-1275-48B9-BAFF-159AD8DF4820}" destId="{68329054-3EC5-4707-A5F4-CE4CBAF6B2E9}" srcOrd="1" destOrd="0" presId="urn:microsoft.com/office/officeart/2005/8/layout/orgChart1"/>
    <dgm:cxn modelId="{E8603A1F-38CF-44C7-B30A-F074CB411955}" type="presOf" srcId="{6E244A7F-6FED-494C-89BB-ECBF1A581B79}" destId="{12005668-F0E1-4389-AD29-12018CC5A72D}" srcOrd="0" destOrd="0" presId="urn:microsoft.com/office/officeart/2005/8/layout/orgChart1"/>
    <dgm:cxn modelId="{7E5EB859-7CB7-4984-B142-3D5E41F099A2}" type="presOf" srcId="{AB446D11-163D-4E94-8FDA-98A789D25CDE}" destId="{FA102B5B-AE7C-437A-AE5F-90B332B42550}" srcOrd="1" destOrd="0" presId="urn:microsoft.com/office/officeart/2005/8/layout/orgChart1"/>
    <dgm:cxn modelId="{B9286F7A-E38D-42D6-B9C1-D312CC492325}" type="presOf" srcId="{E697CCD7-A9CC-4F89-B518-72D1593246A6}" destId="{8FFF0C22-9AC7-4797-B2FA-C5D85494442B}" srcOrd="0" destOrd="0" presId="urn:microsoft.com/office/officeart/2005/8/layout/orgChart1"/>
    <dgm:cxn modelId="{E2B8E267-FDBB-48A9-85E5-1DA3F2C30208}" type="presParOf" srcId="{8FFF0C22-9AC7-4797-B2FA-C5D85494442B}" destId="{FF36F617-9965-4FF6-9DAA-42E668DD550A}" srcOrd="0" destOrd="0" presId="urn:microsoft.com/office/officeart/2005/8/layout/orgChart1"/>
    <dgm:cxn modelId="{780E6E19-75D5-43A4-86FE-066B535BAC63}" type="presParOf" srcId="{FF36F617-9965-4FF6-9DAA-42E668DD550A}" destId="{72E0A0BC-1E19-4138-B57F-268C06E89056}" srcOrd="0" destOrd="0" presId="urn:microsoft.com/office/officeart/2005/8/layout/orgChart1"/>
    <dgm:cxn modelId="{6948CFAE-3E08-4023-BD77-FA0549547FF5}" type="presParOf" srcId="{72E0A0BC-1E19-4138-B57F-268C06E89056}" destId="{3E149018-3929-4FCB-8795-1A21B44633EC}" srcOrd="0" destOrd="0" presId="urn:microsoft.com/office/officeart/2005/8/layout/orgChart1"/>
    <dgm:cxn modelId="{360F7A33-660E-4D3B-BD22-2B285A7C22A7}" type="presParOf" srcId="{72E0A0BC-1E19-4138-B57F-268C06E89056}" destId="{C0EF31F2-331B-4365-A2F1-9865CEA7425A}" srcOrd="1" destOrd="0" presId="urn:microsoft.com/office/officeart/2005/8/layout/orgChart1"/>
    <dgm:cxn modelId="{0B833AD0-D00B-46C1-8184-8860BE0AE685}" type="presParOf" srcId="{FF36F617-9965-4FF6-9DAA-42E668DD550A}" destId="{D79A1133-4B77-49C2-AF89-25AF7687D258}" srcOrd="1" destOrd="0" presId="urn:microsoft.com/office/officeart/2005/8/layout/orgChart1"/>
    <dgm:cxn modelId="{09D04192-5D00-46E8-BC0A-56DC3DBD854A}" type="presParOf" srcId="{D79A1133-4B77-49C2-AF89-25AF7687D258}" destId="{50944704-1A47-439F-A343-209BB9ED53F3}" srcOrd="0" destOrd="0" presId="urn:microsoft.com/office/officeart/2005/8/layout/orgChart1"/>
    <dgm:cxn modelId="{86D32F0F-EC97-4C23-A8E2-F34E3912C4BC}" type="presParOf" srcId="{D79A1133-4B77-49C2-AF89-25AF7687D258}" destId="{30879ABA-F933-4266-BD91-074D3B502076}" srcOrd="1" destOrd="0" presId="urn:microsoft.com/office/officeart/2005/8/layout/orgChart1"/>
    <dgm:cxn modelId="{E8409071-E430-4839-A74A-170635E4BCFC}" type="presParOf" srcId="{30879ABA-F933-4266-BD91-074D3B502076}" destId="{F96DB0E6-58DF-4E96-950C-00136A749D78}" srcOrd="0" destOrd="0" presId="urn:microsoft.com/office/officeart/2005/8/layout/orgChart1"/>
    <dgm:cxn modelId="{DBA332D3-4A56-4CD5-94C2-96BD99649C8F}" type="presParOf" srcId="{F96DB0E6-58DF-4E96-950C-00136A749D78}" destId="{675786B7-0DAD-4D14-961B-F0472EC718E0}" srcOrd="0" destOrd="0" presId="urn:microsoft.com/office/officeart/2005/8/layout/orgChart1"/>
    <dgm:cxn modelId="{95649992-04F0-4930-830C-65241606DA6B}" type="presParOf" srcId="{F96DB0E6-58DF-4E96-950C-00136A749D78}" destId="{68329054-3EC5-4707-A5F4-CE4CBAF6B2E9}" srcOrd="1" destOrd="0" presId="urn:microsoft.com/office/officeart/2005/8/layout/orgChart1"/>
    <dgm:cxn modelId="{8B59D477-D6E1-4D40-91C7-50657252AE27}" type="presParOf" srcId="{30879ABA-F933-4266-BD91-074D3B502076}" destId="{E232E587-4E44-4E3F-85AD-C49E66A116E4}" srcOrd="1" destOrd="0" presId="urn:microsoft.com/office/officeart/2005/8/layout/orgChart1"/>
    <dgm:cxn modelId="{262D8AAE-28CF-4843-90C0-0CA3C4353852}" type="presParOf" srcId="{30879ABA-F933-4266-BD91-074D3B502076}" destId="{5F126D8B-9832-4AAA-9928-EAB961C24866}" srcOrd="2" destOrd="0" presId="urn:microsoft.com/office/officeart/2005/8/layout/orgChart1"/>
    <dgm:cxn modelId="{8EE5A0B2-6387-4608-9CF6-0DA375960984}" type="presParOf" srcId="{D79A1133-4B77-49C2-AF89-25AF7687D258}" destId="{4E448F80-E5C8-44E0-9E24-21F7FAC887AC}" srcOrd="2" destOrd="0" presId="urn:microsoft.com/office/officeart/2005/8/layout/orgChart1"/>
    <dgm:cxn modelId="{7356E5CF-A2C8-4610-9D88-2EB6FEE53D99}" type="presParOf" srcId="{D79A1133-4B77-49C2-AF89-25AF7687D258}" destId="{DDFC4327-6E13-4C8A-8352-B173CB8DB24F}" srcOrd="3" destOrd="0" presId="urn:microsoft.com/office/officeart/2005/8/layout/orgChart1"/>
    <dgm:cxn modelId="{45ED0A23-E113-43AE-9220-1177FF9CCE19}" type="presParOf" srcId="{DDFC4327-6E13-4C8A-8352-B173CB8DB24F}" destId="{97A7AE3E-F33F-41F1-8D23-88F63BF24EA9}" srcOrd="0" destOrd="0" presId="urn:microsoft.com/office/officeart/2005/8/layout/orgChart1"/>
    <dgm:cxn modelId="{F8666E37-EFC7-4DFB-8AD2-53ADDFB8D869}" type="presParOf" srcId="{97A7AE3E-F33F-41F1-8D23-88F63BF24EA9}" destId="{12005668-F0E1-4389-AD29-12018CC5A72D}" srcOrd="0" destOrd="0" presId="urn:microsoft.com/office/officeart/2005/8/layout/orgChart1"/>
    <dgm:cxn modelId="{DF11A46A-9518-4D19-A01B-E73E3A064B41}" type="presParOf" srcId="{97A7AE3E-F33F-41F1-8D23-88F63BF24EA9}" destId="{630B7E03-D536-49D1-89D8-F6EAB57FA1D1}" srcOrd="1" destOrd="0" presId="urn:microsoft.com/office/officeart/2005/8/layout/orgChart1"/>
    <dgm:cxn modelId="{8D6EB137-1067-4878-8ED9-52E65C8EA32C}" type="presParOf" srcId="{DDFC4327-6E13-4C8A-8352-B173CB8DB24F}" destId="{467E2628-28E3-41A9-BDCE-A303398A236F}" srcOrd="1" destOrd="0" presId="urn:microsoft.com/office/officeart/2005/8/layout/orgChart1"/>
    <dgm:cxn modelId="{FB5B9859-504A-41E5-9D93-D0AF47C4629E}" type="presParOf" srcId="{DDFC4327-6E13-4C8A-8352-B173CB8DB24F}" destId="{F16E09A0-07B4-4E6A-9710-1E4AF0137B57}" srcOrd="2" destOrd="0" presId="urn:microsoft.com/office/officeart/2005/8/layout/orgChart1"/>
    <dgm:cxn modelId="{CECED74F-B850-4600-9936-E969FE789FFE}" type="presParOf" srcId="{D79A1133-4B77-49C2-AF89-25AF7687D258}" destId="{F3140908-A594-4CBE-A28D-0167F3CC2146}" srcOrd="4" destOrd="0" presId="urn:microsoft.com/office/officeart/2005/8/layout/orgChart1"/>
    <dgm:cxn modelId="{72DF5606-13F7-4BFE-8758-69712AE2A328}" type="presParOf" srcId="{D79A1133-4B77-49C2-AF89-25AF7687D258}" destId="{A1EF592C-5854-41C6-89BB-0743FAE8D2EB}" srcOrd="5" destOrd="0" presId="urn:microsoft.com/office/officeart/2005/8/layout/orgChart1"/>
    <dgm:cxn modelId="{E6BD0C21-CA6D-41E2-B7FE-C04C5826AFED}" type="presParOf" srcId="{A1EF592C-5854-41C6-89BB-0743FAE8D2EB}" destId="{4529395B-6F74-41B1-86A2-7E543646C81B}" srcOrd="0" destOrd="0" presId="urn:microsoft.com/office/officeart/2005/8/layout/orgChart1"/>
    <dgm:cxn modelId="{8709BBB0-A523-4E16-A4BA-6205B25FD2EF}" type="presParOf" srcId="{4529395B-6F74-41B1-86A2-7E543646C81B}" destId="{DF1B61E7-3E65-4102-8561-0A8C93843CED}" srcOrd="0" destOrd="0" presId="urn:microsoft.com/office/officeart/2005/8/layout/orgChart1"/>
    <dgm:cxn modelId="{26B0B8E3-D4A6-4A7D-A6E7-1514037FE9A4}" type="presParOf" srcId="{4529395B-6F74-41B1-86A2-7E543646C81B}" destId="{FA102B5B-AE7C-437A-AE5F-90B332B42550}" srcOrd="1" destOrd="0" presId="urn:microsoft.com/office/officeart/2005/8/layout/orgChart1"/>
    <dgm:cxn modelId="{3483CE0B-491E-453E-B241-A65EDC162418}" type="presParOf" srcId="{A1EF592C-5854-41C6-89BB-0743FAE8D2EB}" destId="{005E5DC8-5D35-4610-B78D-33B374FA92ED}" srcOrd="1" destOrd="0" presId="urn:microsoft.com/office/officeart/2005/8/layout/orgChart1"/>
    <dgm:cxn modelId="{421B7232-AE5C-4427-927A-68C586A3F992}" type="presParOf" srcId="{A1EF592C-5854-41C6-89BB-0743FAE8D2EB}" destId="{ECFABAF8-C40B-4CA3-ABEB-E81EA375E4E4}" srcOrd="2" destOrd="0" presId="urn:microsoft.com/office/officeart/2005/8/layout/orgChart1"/>
    <dgm:cxn modelId="{D66EC3E5-A4CD-492A-85A7-E5EAD03E4C1A}" type="presParOf" srcId="{FF36F617-9965-4FF6-9DAA-42E668DD550A}" destId="{E042DD6D-7F1C-471B-834D-6E9A31CE5D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40908-A594-4CBE-A28D-0167F3CC2146}">
      <dsp:nvSpPr>
        <dsp:cNvPr id="0" name=""/>
        <dsp:cNvSpPr/>
      </dsp:nvSpPr>
      <dsp:spPr>
        <a:xfrm>
          <a:off x="5881687" y="2958092"/>
          <a:ext cx="4161336" cy="787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193"/>
              </a:lnTo>
              <a:lnTo>
                <a:pt x="4161336" y="426193"/>
              </a:lnTo>
              <a:lnTo>
                <a:pt x="4161336" y="7873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48F80-E5C8-44E0-9E24-21F7FAC887AC}">
      <dsp:nvSpPr>
        <dsp:cNvPr id="0" name=""/>
        <dsp:cNvSpPr/>
      </dsp:nvSpPr>
      <dsp:spPr>
        <a:xfrm>
          <a:off x="5835967" y="2958092"/>
          <a:ext cx="91440" cy="787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73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44704-1A47-439F-A343-209BB9ED53F3}">
      <dsp:nvSpPr>
        <dsp:cNvPr id="0" name=""/>
        <dsp:cNvSpPr/>
      </dsp:nvSpPr>
      <dsp:spPr>
        <a:xfrm>
          <a:off x="1720350" y="2958092"/>
          <a:ext cx="4161336" cy="787300"/>
        </a:xfrm>
        <a:custGeom>
          <a:avLst/>
          <a:gdLst/>
          <a:ahLst/>
          <a:cxnLst/>
          <a:rect l="0" t="0" r="0" b="0"/>
          <a:pathLst>
            <a:path>
              <a:moveTo>
                <a:pt x="4161336" y="0"/>
              </a:moveTo>
              <a:lnTo>
                <a:pt x="4161336" y="426193"/>
              </a:lnTo>
              <a:lnTo>
                <a:pt x="0" y="426193"/>
              </a:lnTo>
              <a:lnTo>
                <a:pt x="0" y="7873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49018-3929-4FCB-8795-1A21B44633EC}">
      <dsp:nvSpPr>
        <dsp:cNvPr id="0" name=""/>
        <dsp:cNvSpPr/>
      </dsp:nvSpPr>
      <dsp:spPr>
        <a:xfrm>
          <a:off x="4162126" y="1238532"/>
          <a:ext cx="3439121" cy="1719560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 dirty="0" smtClean="0">
              <a:solidFill>
                <a:schemeClr val="tx1"/>
              </a:solidFill>
            </a:rPr>
            <a:t>Lack of </a:t>
          </a:r>
          <a:r>
            <a:rPr lang="en-IE" sz="2800" b="1" kern="1200" dirty="0" smtClean="0">
              <a:solidFill>
                <a:schemeClr val="tx1"/>
              </a:solidFill>
            </a:rPr>
            <a:t>BIM </a:t>
          </a:r>
          <a:r>
            <a:rPr lang="en-IE" sz="2800" b="1" kern="1200" dirty="0" smtClean="0">
              <a:solidFill>
                <a:schemeClr val="tx1"/>
              </a:solidFill>
            </a:rPr>
            <a:t>Engagement</a:t>
          </a:r>
          <a:endParaRPr lang="en-IE" sz="2800" b="1" kern="1200" dirty="0">
            <a:solidFill>
              <a:schemeClr val="tx1"/>
            </a:solidFill>
          </a:endParaRPr>
        </a:p>
      </dsp:txBody>
      <dsp:txXfrm>
        <a:off x="4162126" y="1238532"/>
        <a:ext cx="3439121" cy="1719560"/>
      </dsp:txXfrm>
    </dsp:sp>
    <dsp:sp modelId="{675786B7-0DAD-4D14-961B-F0472EC718E0}">
      <dsp:nvSpPr>
        <dsp:cNvPr id="0" name=""/>
        <dsp:cNvSpPr/>
      </dsp:nvSpPr>
      <dsp:spPr>
        <a:xfrm>
          <a:off x="789" y="3745393"/>
          <a:ext cx="3439121" cy="171956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600" b="1" kern="1200" dirty="0" smtClean="0">
              <a:solidFill>
                <a:schemeClr val="tx1"/>
              </a:solidFill>
            </a:rPr>
            <a:t>People</a:t>
          </a:r>
          <a:endParaRPr lang="en-IE" sz="3600" b="1" kern="1200" dirty="0">
            <a:solidFill>
              <a:schemeClr val="tx1"/>
            </a:solidFill>
          </a:endParaRPr>
        </a:p>
      </dsp:txBody>
      <dsp:txXfrm>
        <a:off x="789" y="3745393"/>
        <a:ext cx="3439121" cy="1719560"/>
      </dsp:txXfrm>
    </dsp:sp>
    <dsp:sp modelId="{12005668-F0E1-4389-AD29-12018CC5A72D}">
      <dsp:nvSpPr>
        <dsp:cNvPr id="0" name=""/>
        <dsp:cNvSpPr/>
      </dsp:nvSpPr>
      <dsp:spPr>
        <a:xfrm>
          <a:off x="4162126" y="3745393"/>
          <a:ext cx="3439121" cy="171956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600" b="1" kern="1200" dirty="0" smtClean="0">
              <a:solidFill>
                <a:schemeClr val="tx1"/>
              </a:solidFill>
            </a:rPr>
            <a:t>Process</a:t>
          </a:r>
          <a:endParaRPr lang="en-IE" sz="3600" b="1" kern="1200" dirty="0">
            <a:solidFill>
              <a:schemeClr val="tx1"/>
            </a:solidFill>
          </a:endParaRPr>
        </a:p>
      </dsp:txBody>
      <dsp:txXfrm>
        <a:off x="4162126" y="3745393"/>
        <a:ext cx="3439121" cy="1719560"/>
      </dsp:txXfrm>
    </dsp:sp>
    <dsp:sp modelId="{DF1B61E7-3E65-4102-8561-0A8C93843CED}">
      <dsp:nvSpPr>
        <dsp:cNvPr id="0" name=""/>
        <dsp:cNvSpPr/>
      </dsp:nvSpPr>
      <dsp:spPr>
        <a:xfrm>
          <a:off x="8323463" y="3745393"/>
          <a:ext cx="3439121" cy="1719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600" b="1" kern="1200" dirty="0" smtClean="0">
              <a:solidFill>
                <a:schemeClr val="tx1"/>
              </a:solidFill>
            </a:rPr>
            <a:t>Technology</a:t>
          </a:r>
          <a:endParaRPr lang="en-IE" sz="3600" b="1" kern="1200" dirty="0">
            <a:solidFill>
              <a:schemeClr val="tx1"/>
            </a:solidFill>
          </a:endParaRPr>
        </a:p>
      </dsp:txBody>
      <dsp:txXfrm>
        <a:off x="8323463" y="3745393"/>
        <a:ext cx="3439121" cy="1719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19745-C3AB-4836-98B9-623C44C37BF7}" type="datetimeFigureOut">
              <a:rPr lang="en-IE" smtClean="0"/>
              <a:t>10/10/2019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BC30B-F017-47FE-96AC-557BC1C747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925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BC30B-F017-47FE-96AC-557BC1C74796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148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A021-2079-4108-8F65-3CD940F9E6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063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A021-2079-4108-8F65-3CD940F9E6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695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A021-2079-4108-8F65-3CD940F9E6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330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A021-2079-4108-8F65-3CD940F9E6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545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A021-2079-4108-8F65-3CD940F9E6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560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A021-2079-4108-8F65-3CD940F9E6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848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A021-2079-4108-8F65-3CD940F9E6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473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A021-2079-4108-8F65-3CD940F9E6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098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A021-2079-4108-8F65-3CD940F9E6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193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A021-2079-4108-8F65-3CD940F9E6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043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A021-2079-4108-8F65-3CD940F9E6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088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2A021-2079-4108-8F65-3CD940F9E6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872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8.jpeg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.ie/wpcontent/uploads/2017/12/NBC-Roadmap-2018-2021.pdf" TargetMode="External"/><Relationship Id="rId2" Type="http://schemas.openxmlformats.org/officeDocument/2006/relationships/hyperlink" Target="http://npf.i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ackage1.package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7.jpeg"/><Relationship Id="rId5" Type="http://schemas.openxmlformats.org/officeDocument/2006/relationships/image" Target="../media/image40.jpeg"/><Relationship Id="rId4" Type="http://schemas.openxmlformats.org/officeDocument/2006/relationships/image" Target="../media/image5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CEEC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3" y="230908"/>
            <a:ext cx="11418816" cy="6125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729018" y="4272972"/>
            <a:ext cx="5116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 smtClean="0">
                <a:solidFill>
                  <a:schemeClr val="accent5">
                    <a:lumMod val="75000"/>
                  </a:schemeClr>
                </a:solidFill>
              </a:rPr>
              <a:t>Mary Flynn and Charles Mitchell </a:t>
            </a:r>
            <a:endParaRPr lang="en-IE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 descr="Image result for scsi logo downloa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636" y="5329381"/>
            <a:ext cx="2967387" cy="8874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156364" y="2063174"/>
            <a:ext cx="70935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400" b="1" dirty="0">
                <a:solidFill>
                  <a:schemeClr val="accent5">
                    <a:lumMod val="75000"/>
                  </a:schemeClr>
                </a:solidFill>
              </a:rPr>
              <a:t>The Irish Government and BIM: the next four years</a:t>
            </a:r>
            <a:r>
              <a:rPr lang="en-IE" sz="4400" b="1" dirty="0"/>
              <a:t/>
            </a:r>
            <a:br>
              <a:rPr lang="en-IE" sz="4400" b="1" dirty="0"/>
            </a:br>
            <a:endParaRPr lang="en-IE" sz="4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383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chemeClr val="accent5">
                    <a:lumMod val="75000"/>
                  </a:schemeClr>
                </a:solidFill>
              </a:rPr>
              <a:t>Ireland and BIM – </a:t>
            </a:r>
            <a:r>
              <a:rPr lang="en-IE" b="1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IE" b="1" dirty="0" smtClean="0">
                <a:solidFill>
                  <a:schemeClr val="accent5">
                    <a:lumMod val="75000"/>
                  </a:schemeClr>
                </a:solidFill>
              </a:rPr>
              <a:t>story to date</a:t>
            </a:r>
            <a:endParaRPr lang="en-I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sz="3500" b="1" dirty="0" smtClean="0"/>
              <a:t>Private Sector – </a:t>
            </a:r>
          </a:p>
          <a:p>
            <a:pPr lvl="1"/>
            <a:r>
              <a:rPr lang="en-IE" sz="2800" b="1" dirty="0" smtClean="0"/>
              <a:t>Tier one </a:t>
            </a:r>
            <a:r>
              <a:rPr lang="en-IE" sz="2800" b="1" dirty="0" smtClean="0"/>
              <a:t>contractors/consultant teams/Clients </a:t>
            </a:r>
            <a:r>
              <a:rPr lang="en-IE" sz="2800" b="1" dirty="0" smtClean="0"/>
              <a:t>are currently invested in BIM and Asset information model (AIM)</a:t>
            </a:r>
          </a:p>
          <a:p>
            <a:endParaRPr lang="en-IE" dirty="0"/>
          </a:p>
          <a:p>
            <a:r>
              <a:rPr lang="en-IE" sz="3500" b="1" dirty="0" smtClean="0"/>
              <a:t>Public Sector –</a:t>
            </a:r>
          </a:p>
          <a:p>
            <a:pPr lvl="1"/>
            <a:r>
              <a:rPr lang="en-IE" sz="2800" b="1" dirty="0" smtClean="0"/>
              <a:t>Contractors in PPP (Schools/Education and Social housing bundles</a:t>
            </a:r>
            <a:r>
              <a:rPr lang="en-IE" sz="2800" b="1" dirty="0" smtClean="0"/>
              <a:t>) </a:t>
            </a:r>
            <a:endParaRPr lang="en-IE" sz="2800" b="1" dirty="0" smtClean="0"/>
          </a:p>
          <a:p>
            <a:pPr lvl="1"/>
            <a:r>
              <a:rPr lang="en-IE" sz="2800" b="1" dirty="0" smtClean="0"/>
              <a:t>“Prudent Clients” in the local government </a:t>
            </a:r>
            <a:r>
              <a:rPr lang="en-IE" sz="2800" b="1" dirty="0" smtClean="0"/>
              <a:t>authorities</a:t>
            </a:r>
            <a:endParaRPr lang="en-IE" sz="2800" b="1" dirty="0" smtClean="0"/>
          </a:p>
          <a:p>
            <a:pPr marL="0" indent="0">
              <a:buNone/>
            </a:pPr>
            <a:endParaRPr lang="en-IE" dirty="0" smtClean="0"/>
          </a:p>
          <a:p>
            <a:r>
              <a:rPr lang="en-IE" b="1" dirty="0" smtClean="0"/>
              <a:t>But what is happening with Government Capital investment on a whole?</a:t>
            </a:r>
            <a:endParaRPr lang="en-IE" b="1" dirty="0"/>
          </a:p>
          <a:p>
            <a:pPr marL="457200" lvl="1" indent="0">
              <a:buNone/>
            </a:pPr>
            <a:endParaRPr lang="en-I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64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18" y="-162322"/>
            <a:ext cx="10873509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sz="4000" b="1" dirty="0">
                <a:solidFill>
                  <a:schemeClr val="accent5">
                    <a:lumMod val="75000"/>
                  </a:schemeClr>
                </a:solidFill>
              </a:rPr>
              <a:t>Capital Works Management Framework (CWMF)</a:t>
            </a:r>
            <a:endParaRPr lang="en-IE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463024"/>
            <a:ext cx="4838700" cy="423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/>
          </a:p>
          <a:p>
            <a:pPr marL="0" indent="0" algn="ctr">
              <a:buNone/>
            </a:pPr>
            <a:r>
              <a:rPr lang="en-IE" sz="4000" i="1" dirty="0" smtClean="0"/>
              <a:t>Procurement and management of Publicly funded construction projects (building and civil)</a:t>
            </a:r>
            <a:endParaRPr lang="en-IE" sz="40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pic>
        <p:nvPicPr>
          <p:cNvPr id="7" name="Picture 6" descr="Image result for image for Consultant conditions of Engagement for the CW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009650"/>
            <a:ext cx="6604000" cy="534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49000" cy="10849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sz="4000" b="1" dirty="0">
                <a:solidFill>
                  <a:schemeClr val="accent5">
                    <a:lumMod val="75000"/>
                  </a:schemeClr>
                </a:solidFill>
              </a:rPr>
              <a:t>Capital Works Management Framework (CWMF)</a:t>
            </a:r>
            <a:endParaRPr lang="en-IE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5200071"/>
          </a:xfrm>
        </p:spPr>
        <p:txBody>
          <a:bodyPr>
            <a:normAutofit/>
          </a:bodyPr>
          <a:lstStyle/>
          <a:p>
            <a:r>
              <a:rPr lang="en-IE" dirty="0" smtClean="0"/>
              <a:t>Current Requirements</a:t>
            </a:r>
          </a:p>
          <a:p>
            <a:r>
              <a:rPr lang="en-IE" sz="2800" dirty="0" smtClean="0"/>
              <a:t>Fixed </a:t>
            </a:r>
            <a:r>
              <a:rPr lang="en-IE" sz="2800" dirty="0" smtClean="0"/>
              <a:t>price </a:t>
            </a:r>
            <a:r>
              <a:rPr lang="en-IE" sz="2800" dirty="0" smtClean="0"/>
              <a:t>contract</a:t>
            </a:r>
          </a:p>
          <a:p>
            <a:r>
              <a:rPr lang="en-IE" sz="2800" dirty="0" smtClean="0"/>
              <a:t>Where </a:t>
            </a:r>
            <a:r>
              <a:rPr lang="en-IE" sz="2800" dirty="0" smtClean="0"/>
              <a:t>designed by the employer – Full measured BOQ under rules of </a:t>
            </a:r>
            <a:r>
              <a:rPr lang="en-IE" sz="2800" dirty="0" smtClean="0"/>
              <a:t>ARM4</a:t>
            </a:r>
          </a:p>
          <a:p>
            <a:r>
              <a:rPr lang="en-IE" sz="2800" dirty="0" smtClean="0"/>
              <a:t>Collaborative design</a:t>
            </a:r>
          </a:p>
          <a:p>
            <a:r>
              <a:rPr lang="en-IE" sz="2800" dirty="0" smtClean="0"/>
              <a:t>Specialist </a:t>
            </a:r>
            <a:r>
              <a:rPr lang="en-IE" sz="2800" dirty="0" smtClean="0"/>
              <a:t>contractors can be procured in parallel and then novated to the main </a:t>
            </a:r>
            <a:r>
              <a:rPr lang="en-IE" sz="2800" dirty="0" smtClean="0"/>
              <a:t>contract</a:t>
            </a:r>
            <a:endParaRPr lang="en-IE" sz="2800" dirty="0" smtClean="0"/>
          </a:p>
          <a:p>
            <a:pPr marL="457200" lvl="1" indent="0">
              <a:buNone/>
            </a:pPr>
            <a:endParaRPr lang="en-IE" dirty="0"/>
          </a:p>
          <a:p>
            <a:pPr marL="457200" lvl="1" indent="0" algn="ctr">
              <a:buNone/>
            </a:pPr>
            <a:r>
              <a:rPr lang="en-IE" sz="7200" b="1" dirty="0" smtClean="0"/>
              <a:t>So why no BIM?</a:t>
            </a:r>
            <a:endParaRPr lang="en-IE" sz="7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45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757412"/>
              </p:ext>
            </p:extLst>
          </p:nvPr>
        </p:nvGraphicFramePr>
        <p:xfrm>
          <a:off x="87930" y="714375"/>
          <a:ext cx="6312124" cy="54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r:id="rId3" imgW="9944174" imgH="7055019" progId="Visio.Drawing.15">
                  <p:embed/>
                </p:oleObj>
              </mc:Choice>
              <mc:Fallback>
                <p:oleObj r:id="rId3" imgW="9944174" imgH="7055019" progId="Visio.Drawing.15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30" y="714375"/>
                        <a:ext cx="6312124" cy="5467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Image result for google images for ARM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554" y="714375"/>
            <a:ext cx="555504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61975" y="6489"/>
            <a:ext cx="4012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Current Situation</a:t>
            </a:r>
          </a:p>
        </p:txBody>
      </p:sp>
    </p:spTree>
    <p:extLst>
      <p:ext uri="{BB962C8B-B14F-4D97-AF65-F5344CB8AC3E}">
        <p14:creationId xmlns:p14="http://schemas.microsoft.com/office/powerpoint/2010/main" val="29161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5109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sz="4000" b="1" dirty="0">
                <a:solidFill>
                  <a:schemeClr val="accent5">
                    <a:lumMod val="75000"/>
                  </a:schemeClr>
                </a:solidFill>
              </a:rPr>
              <a:t>Capital Works Management Framework (CWMF)</a:t>
            </a:r>
            <a:endParaRPr lang="en-IE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82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What is the issue? 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/>
              <a:t>Consultant conditions of engagement</a:t>
            </a:r>
          </a:p>
          <a:p>
            <a:r>
              <a:rPr lang="en-IE" dirty="0" smtClean="0"/>
              <a:t>Do not encourage/support BIM implementation</a:t>
            </a:r>
          </a:p>
          <a:p>
            <a:r>
              <a:rPr lang="en-IE" dirty="0" smtClean="0"/>
              <a:t>Current fee levels – insufficient</a:t>
            </a:r>
          </a:p>
          <a:p>
            <a:r>
              <a:rPr lang="en-IE" dirty="0" smtClean="0"/>
              <a:t>Client organisations are not sufficiently aware or supported</a:t>
            </a:r>
          </a:p>
          <a:p>
            <a:r>
              <a:rPr lang="en-IE" dirty="0" smtClean="0"/>
              <a:t>Forms of contract do not support Early Contactor Involvement (ECI) in the majority of cases (1/11 contracts) </a:t>
            </a:r>
          </a:p>
          <a:p>
            <a:pPr marL="457200" lvl="1" indent="0">
              <a:buNone/>
            </a:pPr>
            <a:endParaRPr lang="en-I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80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95" y="233766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sz="4000" b="1" dirty="0">
                <a:solidFill>
                  <a:schemeClr val="accent5">
                    <a:lumMod val="75000"/>
                  </a:schemeClr>
                </a:solidFill>
              </a:rPr>
              <a:t>Capital Works Management Framework (CWMF)</a:t>
            </a:r>
            <a:endParaRPr lang="en-IE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Steps needed to resolve the issue: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/>
              <a:t>Review of the CWMF</a:t>
            </a:r>
          </a:p>
          <a:p>
            <a:r>
              <a:rPr lang="en-IE" dirty="0" smtClean="0"/>
              <a:t>Consultant conditions of engagement – underway</a:t>
            </a:r>
          </a:p>
          <a:p>
            <a:r>
              <a:rPr lang="en-IE" dirty="0" smtClean="0"/>
              <a:t>Revised guidelines for the production of project </a:t>
            </a:r>
            <a:r>
              <a:rPr lang="en-IE" dirty="0" smtClean="0"/>
              <a:t>brief</a:t>
            </a:r>
            <a:endParaRPr lang="en-IE" dirty="0" smtClean="0"/>
          </a:p>
          <a:p>
            <a:r>
              <a:rPr lang="en-IE" dirty="0" smtClean="0"/>
              <a:t>Review and revision of Public Works Contracts (PWC)</a:t>
            </a:r>
          </a:p>
          <a:p>
            <a:r>
              <a:rPr lang="en-IE" dirty="0" smtClean="0"/>
              <a:t>Revision of Cost reporting systems (ICMS)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pic>
        <p:nvPicPr>
          <p:cNvPr id="6" name="Picture 5" descr="Image result for image for Consultant conditions of Engagement for the CW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293032"/>
            <a:ext cx="3195696" cy="1983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pic>
        <p:nvPicPr>
          <p:cNvPr id="4" name="Picture 3" descr="Image result for google images for ARM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41668"/>
            <a:ext cx="3752850" cy="493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RM_sampl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59" y="1241668"/>
            <a:ext cx="3752850" cy="49321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188680" y="1946265"/>
            <a:ext cx="37845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/>
              <a:t>These rules were written for a different time! They have no clear coding and are often subjective requiring a great deal of experience to implement them. Fig 4 above shows a typical ARM4 page. In this case it shows Page 98 – Pipework.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2775"/>
            <a:ext cx="12564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IE" sz="4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Issues with the Irish </a:t>
            </a:r>
            <a:r>
              <a:rPr lang="en-IE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ARM4 </a:t>
            </a:r>
            <a:r>
              <a:rPr lang="en-IE" sz="4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(Agreed Method of Measurement</a:t>
            </a:r>
            <a:endParaRPr lang="en-IE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03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18" y="123074"/>
            <a:ext cx="5405582" cy="10110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sz="4000" b="1" dirty="0">
                <a:solidFill>
                  <a:schemeClr val="accent5">
                    <a:lumMod val="75000"/>
                  </a:schemeClr>
                </a:solidFill>
              </a:rPr>
              <a:t>Other Considerations</a:t>
            </a:r>
            <a:endParaRPr lang="en-IE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668"/>
            <a:ext cx="10515600" cy="4756295"/>
          </a:xfrm>
        </p:spPr>
        <p:txBody>
          <a:bodyPr>
            <a:normAutofit/>
          </a:bodyPr>
          <a:lstStyle/>
          <a:p>
            <a:r>
              <a:rPr lang="en-IE" dirty="0" smtClean="0"/>
              <a:t>BIM compliant Method of Measurements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Structured </a:t>
            </a:r>
            <a:r>
              <a:rPr lang="en-IE" dirty="0" smtClean="0"/>
              <a:t>costing system (ICMS)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pic>
        <p:nvPicPr>
          <p:cNvPr id="6" name="Picture 5" descr="Image result for google images for ARM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3669"/>
            <a:ext cx="1866900" cy="277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42616\AppData\Local\Microsoft\Windows\Temporary Internet Files\Content.MSO\EAB82BAD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993669"/>
            <a:ext cx="1866900" cy="277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42616\AppData\Local\Microsoft\Windows\Temporary Internet Files\Content.MSO\9D8CF068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32" y="1993669"/>
            <a:ext cx="1866900" cy="277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google images for International Construction Measurement Standar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380970"/>
            <a:ext cx="4239255" cy="5896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6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142875" y="163817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Lack of understanding of the different disciplines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QS lack of ICT skills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Lack of fully functioning &amp; integrated 5D BIM QS software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Lack of a QS MVD (model view definition)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Lack of 5D case studies to learn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Very little faith in the data inmost current BIM Models as they are incomplete, of poor quality &amp; not modelled to a level suitable for the QS automatic quantification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There is a shortage of suitably skilled 5D BIM QS’s who fully understand the BIM process &amp; have the necessary digital skills for interrogating the models pushing &amp; pulling cost rich information  </a:t>
            </a:r>
            <a:endParaRPr lang="en-IE" sz="2400" dirty="0"/>
          </a:p>
        </p:txBody>
      </p:sp>
      <p:pic>
        <p:nvPicPr>
          <p:cNvPr id="5" name="Picture 2" descr="Image result for google image for a model view defini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952625"/>
            <a:ext cx="5848350" cy="27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10375" y="504891"/>
            <a:ext cx="4240263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IE" sz="5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QS main issues</a:t>
            </a:r>
          </a:p>
        </p:txBody>
      </p:sp>
    </p:spTree>
    <p:extLst>
      <p:ext uri="{BB962C8B-B14F-4D97-AF65-F5344CB8AC3E}">
        <p14:creationId xmlns:p14="http://schemas.microsoft.com/office/powerpoint/2010/main" val="10683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25474"/>
            <a:ext cx="5181600" cy="5730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dirty="0"/>
              <a:t>There are many risks inherent in the BIM Transformation Process, most of which can be eliminated, the remainder of which must be </a:t>
            </a:r>
            <a:r>
              <a:rPr lang="en-IE" altLang="en-US" dirty="0" smtClean="0"/>
              <a:t>managed</a:t>
            </a:r>
            <a:endParaRPr lang="en-IE" altLang="en-US" dirty="0"/>
          </a:p>
          <a:p>
            <a:pPr marL="0" indent="0">
              <a:buNone/>
              <a:defRPr/>
            </a:pPr>
            <a:endParaRPr lang="en-IE" altLang="en-US" b="1" i="1" dirty="0"/>
          </a:p>
          <a:p>
            <a:pPr>
              <a:defRPr/>
            </a:pPr>
            <a:r>
              <a:rPr lang="en-IE" altLang="en-US" sz="2400" b="1" dirty="0"/>
              <a:t> </a:t>
            </a:r>
            <a:r>
              <a:rPr lang="en-IE" altLang="en-US" dirty="0"/>
              <a:t>They broadly fall into three </a:t>
            </a:r>
            <a:r>
              <a:rPr lang="en-IE" altLang="en-US" dirty="0" smtClean="0"/>
              <a:t>categories:</a:t>
            </a:r>
            <a:endParaRPr lang="en-IE" altLang="en-US" dirty="0"/>
          </a:p>
          <a:p>
            <a:pPr>
              <a:defRPr/>
            </a:pPr>
            <a:r>
              <a:rPr lang="en-IE" altLang="en-US" sz="4400" dirty="0"/>
              <a:t>      </a:t>
            </a:r>
            <a:r>
              <a:rPr lang="en-IE" altLang="en-US" sz="4400" b="1" dirty="0" smtClean="0">
                <a:solidFill>
                  <a:schemeClr val="accent4">
                    <a:lumMod val="75000"/>
                  </a:schemeClr>
                </a:solidFill>
              </a:rPr>
              <a:t>People</a:t>
            </a:r>
            <a:endParaRPr lang="en-IE" altLang="en-US" sz="44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IE" altLang="en-US" sz="4400" b="1" dirty="0"/>
              <a:t>      </a:t>
            </a:r>
            <a:r>
              <a:rPr lang="en-IE" altLang="en-US" sz="4400" b="1" dirty="0" smtClean="0">
                <a:solidFill>
                  <a:srgbClr val="00B050"/>
                </a:solidFill>
              </a:rPr>
              <a:t>Processes</a:t>
            </a:r>
            <a:endParaRPr lang="en-IE" altLang="en-US" sz="44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IE" altLang="en-US" sz="4400" b="1" dirty="0"/>
              <a:t>      </a:t>
            </a:r>
            <a:r>
              <a:rPr lang="en-IE" altLang="en-US" sz="4400" b="1" dirty="0" smtClean="0">
                <a:solidFill>
                  <a:srgbClr val="00B0F0"/>
                </a:solidFill>
              </a:rPr>
              <a:t>Technology </a:t>
            </a:r>
            <a:endParaRPr lang="en-IE" altLang="en-US" sz="4400" b="1" dirty="0">
              <a:solidFill>
                <a:srgbClr val="00B0F0"/>
              </a:solidFill>
            </a:endParaRPr>
          </a:p>
          <a:p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070" y="493187"/>
            <a:ext cx="6668481" cy="568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image for Government statement of intent to mandate BI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249" y="3226674"/>
            <a:ext cx="2070537" cy="29113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31229" y="367861"/>
            <a:ext cx="11740054" cy="611702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IE" sz="43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GCCC Position Paper Published 15th March 2017</a:t>
            </a:r>
          </a:p>
          <a:p>
            <a:pPr marL="0" indent="0">
              <a:buNone/>
            </a:pPr>
            <a:endParaRPr lang="en-IE" b="1" dirty="0" smtClean="0"/>
          </a:p>
          <a:p>
            <a:r>
              <a:rPr lang="en-IE" b="1" dirty="0" smtClean="0"/>
              <a:t>Statement of intent </a:t>
            </a:r>
          </a:p>
          <a:p>
            <a:pPr marL="0" indent="0">
              <a:buNone/>
            </a:pPr>
            <a:r>
              <a:rPr lang="en-US" sz="3000" dirty="0"/>
              <a:t>“</a:t>
            </a:r>
            <a:r>
              <a:rPr lang="en-US" sz="3000" b="1" i="1" dirty="0"/>
              <a:t>Properly implemented, a public sector Building Information Modelling (BIM) adoption strategy will support the implementation of Government policy objectives1 in the procurement of public works projects, in their construction </a:t>
            </a:r>
            <a:r>
              <a:rPr lang="en-US" sz="3000" b="1" i="1" dirty="0" smtClean="0"/>
              <a:t>and </a:t>
            </a:r>
            <a:r>
              <a:rPr lang="en-US" sz="3000" b="1" i="1" dirty="0"/>
              <a:t>in their maintenance upon completion.” </a:t>
            </a:r>
            <a:endParaRPr lang="en-US" sz="3000" b="1" i="1" dirty="0" smtClean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b="1" dirty="0"/>
              <a:t>Government policy objectives:</a:t>
            </a:r>
            <a:br>
              <a:rPr lang="en-US" b="1" dirty="0"/>
            </a:br>
            <a:endParaRPr lang="en-US" b="1" dirty="0"/>
          </a:p>
          <a:p>
            <a:r>
              <a:rPr lang="en-US" b="1" dirty="0" smtClean="0"/>
              <a:t>Cost </a:t>
            </a:r>
            <a:r>
              <a:rPr lang="en-US" b="1" dirty="0"/>
              <a:t>certainty at tender award </a:t>
            </a:r>
            <a:r>
              <a:rPr lang="en-US" b="1" dirty="0" smtClean="0"/>
              <a:t>stage</a:t>
            </a:r>
          </a:p>
          <a:p>
            <a:r>
              <a:rPr lang="en-US" b="1" dirty="0" smtClean="0"/>
              <a:t>Better </a:t>
            </a:r>
            <a:r>
              <a:rPr lang="en-US" b="1" dirty="0"/>
              <a:t>value for money (VFM</a:t>
            </a:r>
            <a:r>
              <a:rPr lang="en-US" b="1" dirty="0" smtClean="0"/>
              <a:t>) </a:t>
            </a:r>
          </a:p>
          <a:p>
            <a:r>
              <a:rPr lang="en-US" b="1" dirty="0" smtClean="0"/>
              <a:t>More </a:t>
            </a:r>
            <a:r>
              <a:rPr lang="en-US" b="1" dirty="0"/>
              <a:t>efficient delivery of public works projects </a:t>
            </a:r>
            <a:br>
              <a:rPr lang="en-US" b="1" dirty="0"/>
            </a:br>
            <a:endParaRPr lang="en-IE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19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3891347"/>
              </p:ext>
            </p:extLst>
          </p:nvPr>
        </p:nvGraphicFramePr>
        <p:xfrm>
          <a:off x="161925" y="-586846"/>
          <a:ext cx="11763375" cy="6768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593403"/>
            <a:ext cx="10515600" cy="4351338"/>
          </a:xfrm>
        </p:spPr>
        <p:txBody>
          <a:bodyPr/>
          <a:lstStyle/>
          <a:p>
            <a:pPr marL="285750" indent="-285750">
              <a:defRPr/>
            </a:pPr>
            <a:r>
              <a:rPr lang="en-IE" altLang="en-US" dirty="0"/>
              <a:t>Resistance to change, individuals have their own preferred ways and don’t see the need to change, we have always done it this </a:t>
            </a:r>
            <a:r>
              <a:rPr lang="en-IE" altLang="en-US" dirty="0" smtClean="0"/>
              <a:t>way</a:t>
            </a:r>
            <a:endParaRPr lang="en-IE" altLang="en-US" dirty="0"/>
          </a:p>
          <a:p>
            <a:pPr marL="285750" indent="-285750">
              <a:defRPr/>
            </a:pPr>
            <a:r>
              <a:rPr lang="en-IE" altLang="en-US" dirty="0"/>
              <a:t>Fear of  change, see the change as overwhelming, feel it is not a priority for them &amp; besides they are too busy to make time to consider </a:t>
            </a:r>
            <a:r>
              <a:rPr lang="en-IE" altLang="en-US" dirty="0" smtClean="0"/>
              <a:t>it </a:t>
            </a:r>
            <a:endParaRPr lang="en-IE" altLang="en-US" dirty="0"/>
          </a:p>
          <a:p>
            <a:pPr marL="0" indent="0">
              <a:buNone/>
            </a:pPr>
            <a:endParaRPr lang="en-IE" altLang="en-US" b="1" dirty="0"/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grpSp>
        <p:nvGrpSpPr>
          <p:cNvPr id="6" name="Group 5"/>
          <p:cNvGrpSpPr/>
          <p:nvPr/>
        </p:nvGrpSpPr>
        <p:grpSpPr>
          <a:xfrm>
            <a:off x="838200" y="282228"/>
            <a:ext cx="2376289" cy="1188144"/>
            <a:chOff x="545" y="2958843"/>
            <a:chExt cx="2376289" cy="1188144"/>
          </a:xfrm>
        </p:grpSpPr>
        <p:sp>
          <p:nvSpPr>
            <p:cNvPr id="7" name="Rectangle 6"/>
            <p:cNvSpPr/>
            <p:nvPr/>
          </p:nvSpPr>
          <p:spPr>
            <a:xfrm>
              <a:off x="545" y="2958843"/>
              <a:ext cx="2376289" cy="11881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45" y="2958843"/>
              <a:ext cx="2376289" cy="1188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3600" b="1" kern="1200" dirty="0" smtClean="0">
                  <a:solidFill>
                    <a:schemeClr val="tx1"/>
                  </a:solidFill>
                </a:rPr>
                <a:t>People</a:t>
              </a:r>
              <a:endParaRPr lang="en-IE" sz="36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669"/>
          <a:stretch/>
        </p:blipFill>
        <p:spPr>
          <a:xfrm>
            <a:off x="7715250" y="3529011"/>
            <a:ext cx="4376291" cy="2605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0" y="4505617"/>
            <a:ext cx="2133600" cy="16284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8125" y="3626276"/>
            <a:ext cx="76666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altLang="en-US" sz="2800" dirty="0"/>
              <a:t>Do not understand the process or what it </a:t>
            </a:r>
            <a:r>
              <a:rPr lang="en-IE" altLang="en-US" sz="2800" dirty="0" smtClean="0"/>
              <a:t>entails</a:t>
            </a:r>
            <a:endParaRPr lang="en-IE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altLang="en-US" sz="2800" dirty="0"/>
              <a:t>Fears that certain aspects of their work may be </a:t>
            </a:r>
            <a:endParaRPr lang="en-IE" altLang="en-US" sz="2800" dirty="0" smtClean="0"/>
          </a:p>
          <a:p>
            <a:r>
              <a:rPr lang="en-IE" altLang="en-US" sz="2800" dirty="0"/>
              <a:t> </a:t>
            </a:r>
            <a:r>
              <a:rPr lang="en-IE" altLang="en-US" sz="2800" dirty="0" smtClean="0"/>
              <a:t>  adversely </a:t>
            </a:r>
            <a:r>
              <a:rPr lang="en-IE" altLang="en-US" sz="2800" dirty="0"/>
              <a:t>affected by </a:t>
            </a:r>
            <a:r>
              <a:rPr lang="en-IE" altLang="en-US" sz="2800" dirty="0" smtClean="0"/>
              <a:t>automation </a:t>
            </a:r>
          </a:p>
          <a:p>
            <a:r>
              <a:rPr lang="en-IE" altLang="en-US" sz="2800" dirty="0" smtClean="0"/>
              <a:t>   and </a:t>
            </a:r>
            <a:r>
              <a:rPr lang="en-IE" altLang="en-US" sz="2800" dirty="0"/>
              <a:t>their value </a:t>
            </a:r>
            <a:r>
              <a:rPr lang="en-IE" altLang="en-US" sz="2800" dirty="0" smtClean="0"/>
              <a:t>will </a:t>
            </a:r>
            <a:r>
              <a:rPr lang="en-IE" altLang="en-US" sz="2800" dirty="0"/>
              <a:t>be </a:t>
            </a:r>
            <a:r>
              <a:rPr lang="en-IE" altLang="en-US" sz="2800" dirty="0" smtClean="0"/>
              <a:t>diminished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6784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8" y="179705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defRPr/>
            </a:pPr>
            <a:r>
              <a:rPr lang="en-IE" dirty="0"/>
              <a:t>Creation of new roles e.g. BIM Manager, Project Information Manager, BIM </a:t>
            </a:r>
            <a:r>
              <a:rPr lang="en-IE" dirty="0" smtClean="0"/>
              <a:t>Technician</a:t>
            </a:r>
            <a:endParaRPr lang="en-IE" altLang="en-US" dirty="0"/>
          </a:p>
          <a:p>
            <a:pPr marL="285750" indent="-285750">
              <a:defRPr/>
            </a:pPr>
            <a:r>
              <a:rPr lang="en-IE" altLang="en-US" dirty="0"/>
              <a:t>Lack of leadership, governance &amp; </a:t>
            </a:r>
            <a:r>
              <a:rPr lang="en-IE" altLang="en-US" dirty="0" smtClean="0"/>
              <a:t>direction</a:t>
            </a:r>
            <a:endParaRPr lang="en-IE" altLang="en-US" dirty="0"/>
          </a:p>
          <a:p>
            <a:pPr marL="285750" indent="-285750">
              <a:defRPr/>
            </a:pPr>
            <a:r>
              <a:rPr lang="en-IE" dirty="0"/>
              <a:t>Skills shortages/recruitment of Key </a:t>
            </a:r>
            <a:r>
              <a:rPr lang="en-IE" dirty="0" smtClean="0"/>
              <a:t>personnel</a:t>
            </a:r>
            <a:endParaRPr lang="en-IE" dirty="0"/>
          </a:p>
          <a:p>
            <a:r>
              <a:rPr lang="en-IE" altLang="en-US" dirty="0"/>
              <a:t>Demystification &amp; simplification of the </a:t>
            </a:r>
            <a:endParaRPr lang="en-IE" altLang="en-US" dirty="0" smtClean="0"/>
          </a:p>
          <a:p>
            <a:pPr marL="0" indent="0">
              <a:buNone/>
            </a:pPr>
            <a:r>
              <a:rPr lang="en-IE" altLang="en-US" dirty="0"/>
              <a:t> </a:t>
            </a:r>
            <a:r>
              <a:rPr lang="en-IE" altLang="en-US" dirty="0" smtClean="0"/>
              <a:t>  processes </a:t>
            </a:r>
            <a:r>
              <a:rPr lang="en-IE" altLang="en-US" dirty="0"/>
              <a:t>and </a:t>
            </a:r>
            <a:r>
              <a:rPr lang="en-IE" altLang="en-US" dirty="0" smtClean="0"/>
              <a:t>terminology</a:t>
            </a:r>
            <a:endParaRPr lang="en-IE" altLang="en-US" dirty="0"/>
          </a:p>
          <a:p>
            <a:pPr marL="285750" lvl="0" indent="-285750">
              <a:defRPr/>
            </a:pPr>
            <a:r>
              <a:rPr lang="en-IE" altLang="en-US" dirty="0">
                <a:solidFill>
                  <a:prstClr val="black"/>
                </a:solidFill>
              </a:rPr>
              <a:t>Numerous myths &amp;  misconceptions e.g.  </a:t>
            </a:r>
            <a:endParaRPr lang="en-IE" alt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r>
              <a:rPr lang="en-IE" altLang="en-US" dirty="0">
                <a:solidFill>
                  <a:prstClr val="black"/>
                </a:solidFill>
              </a:rPr>
              <a:t> </a:t>
            </a:r>
            <a:r>
              <a:rPr lang="en-IE" altLang="en-US" dirty="0" smtClean="0">
                <a:solidFill>
                  <a:prstClr val="black"/>
                </a:solidFill>
              </a:rPr>
              <a:t>   BIM </a:t>
            </a:r>
            <a:r>
              <a:rPr lang="en-IE" altLang="en-US" dirty="0">
                <a:solidFill>
                  <a:prstClr val="black"/>
                </a:solidFill>
              </a:rPr>
              <a:t>is only about software. BIM can be rolled </a:t>
            </a:r>
            <a:endParaRPr lang="en-IE" alt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r>
              <a:rPr lang="en-IE" altLang="en-US" dirty="0">
                <a:solidFill>
                  <a:prstClr val="black"/>
                </a:solidFill>
              </a:rPr>
              <a:t> </a:t>
            </a:r>
            <a:r>
              <a:rPr lang="en-IE" altLang="en-US" dirty="0" smtClean="0">
                <a:solidFill>
                  <a:prstClr val="black"/>
                </a:solidFill>
              </a:rPr>
              <a:t>   out </a:t>
            </a:r>
            <a:r>
              <a:rPr lang="en-IE" altLang="en-US" dirty="0">
                <a:solidFill>
                  <a:prstClr val="black"/>
                </a:solidFill>
              </a:rPr>
              <a:t>by CAD </a:t>
            </a:r>
            <a:r>
              <a:rPr lang="en-IE" altLang="en-US" dirty="0" smtClean="0">
                <a:solidFill>
                  <a:prstClr val="black"/>
                </a:solidFill>
              </a:rPr>
              <a:t>technicians</a:t>
            </a:r>
            <a:endParaRPr lang="en-IE" altLang="en-US" dirty="0">
              <a:solidFill>
                <a:prstClr val="black"/>
              </a:solidFill>
            </a:endParaRPr>
          </a:p>
          <a:p>
            <a:pPr marL="285750" lvl="0" indent="-285750">
              <a:defRPr/>
            </a:pPr>
            <a:r>
              <a:rPr lang="en-IE" altLang="en-US" dirty="0">
                <a:solidFill>
                  <a:prstClr val="black"/>
                </a:solidFill>
              </a:rPr>
              <a:t>Lack of management</a:t>
            </a:r>
            <a:r>
              <a:rPr lang="en-IE" altLang="en-US" i="1" dirty="0">
                <a:solidFill>
                  <a:prstClr val="black"/>
                </a:solidFill>
              </a:rPr>
              <a:t> </a:t>
            </a:r>
            <a:r>
              <a:rPr lang="en-IE" altLang="en-US" dirty="0">
                <a:solidFill>
                  <a:prstClr val="black"/>
                </a:solidFill>
              </a:rPr>
              <a:t>vision and </a:t>
            </a:r>
            <a:r>
              <a:rPr lang="en-IE" altLang="en-US" dirty="0" smtClean="0">
                <a:solidFill>
                  <a:prstClr val="black"/>
                </a:solidFill>
              </a:rPr>
              <a:t>buy-in</a:t>
            </a:r>
            <a:endParaRPr lang="en-IE" altLang="en-US" dirty="0">
              <a:solidFill>
                <a:prstClr val="black"/>
              </a:solidFill>
            </a:endParaRPr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5" y="2295526"/>
            <a:ext cx="5076825" cy="406082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38200" y="263178"/>
            <a:ext cx="2376289" cy="1188144"/>
            <a:chOff x="545" y="2958843"/>
            <a:chExt cx="2376289" cy="1188144"/>
          </a:xfrm>
        </p:grpSpPr>
        <p:sp>
          <p:nvSpPr>
            <p:cNvPr id="8" name="Rectangle 7"/>
            <p:cNvSpPr/>
            <p:nvPr/>
          </p:nvSpPr>
          <p:spPr>
            <a:xfrm>
              <a:off x="545" y="2958843"/>
              <a:ext cx="2376289" cy="11881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545" y="2958843"/>
              <a:ext cx="2376289" cy="1188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3600" b="1" kern="1200" dirty="0" smtClean="0">
                  <a:solidFill>
                    <a:schemeClr val="tx1"/>
                  </a:solidFill>
                </a:rPr>
                <a:t>People</a:t>
              </a:r>
              <a:endParaRPr lang="en-IE" sz="36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713879"/>
            <a:ext cx="10515600" cy="4351338"/>
          </a:xfrm>
        </p:spPr>
        <p:txBody>
          <a:bodyPr/>
          <a:lstStyle/>
          <a:p>
            <a:pPr marL="285750" indent="-285750">
              <a:defRPr/>
            </a:pPr>
            <a:r>
              <a:rPr lang="en-IE" altLang="en-US" dirty="0"/>
              <a:t>Difficulty engaging in collaboration coming from a silo </a:t>
            </a:r>
            <a:r>
              <a:rPr lang="en-IE" altLang="en-US" dirty="0" smtClean="0"/>
              <a:t>background….. fear/blame</a:t>
            </a:r>
            <a:endParaRPr lang="en-IE" altLang="en-US" dirty="0"/>
          </a:p>
          <a:p>
            <a:pPr marL="285750" indent="-285750">
              <a:defRPr/>
            </a:pPr>
            <a:r>
              <a:rPr lang="en-IE" altLang="en-US" dirty="0"/>
              <a:t>Fear of  what organisational changes might  mean to them as a person and what the future will look </a:t>
            </a:r>
            <a:r>
              <a:rPr lang="en-IE" altLang="en-US" dirty="0" smtClean="0"/>
              <a:t>like</a:t>
            </a:r>
            <a:endParaRPr lang="en-IE" altLang="en-US" dirty="0"/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39" t="37947"/>
          <a:stretch/>
        </p:blipFill>
        <p:spPr>
          <a:xfrm>
            <a:off x="1247774" y="3475037"/>
            <a:ext cx="10202549" cy="28813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38199" y="234603"/>
            <a:ext cx="2376289" cy="1188144"/>
            <a:chOff x="545" y="2958843"/>
            <a:chExt cx="2376289" cy="1188144"/>
          </a:xfrm>
        </p:grpSpPr>
        <p:sp>
          <p:nvSpPr>
            <p:cNvPr id="8" name="Rectangle 7"/>
            <p:cNvSpPr/>
            <p:nvPr/>
          </p:nvSpPr>
          <p:spPr>
            <a:xfrm>
              <a:off x="545" y="2958843"/>
              <a:ext cx="2376289" cy="11881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545" y="2958843"/>
              <a:ext cx="2376289" cy="1188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3600" b="1" kern="1200" dirty="0" smtClean="0">
                  <a:solidFill>
                    <a:schemeClr val="tx1"/>
                  </a:solidFill>
                </a:rPr>
                <a:t>People</a:t>
              </a:r>
              <a:endParaRPr lang="en-IE" sz="36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4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835150"/>
            <a:ext cx="10515600" cy="4351338"/>
          </a:xfrm>
        </p:spPr>
        <p:txBody>
          <a:bodyPr/>
          <a:lstStyle/>
          <a:p>
            <a:pPr marL="285750" indent="-285750">
              <a:defRPr/>
            </a:pPr>
            <a:r>
              <a:rPr lang="en-IE" altLang="en-US" dirty="0"/>
              <a:t>Difficulty of creating business process opportunities cross multiple </a:t>
            </a:r>
            <a:r>
              <a:rPr lang="en-IE" altLang="en-US" dirty="0" smtClean="0"/>
              <a:t>silos</a:t>
            </a:r>
            <a:endParaRPr lang="en-IE" altLang="en-US" dirty="0"/>
          </a:p>
          <a:p>
            <a:pPr marL="285750" indent="-285750">
              <a:defRPr/>
            </a:pPr>
            <a:r>
              <a:rPr lang="en-IE" altLang="en-US" dirty="0"/>
              <a:t>IT/OT gaps. Adopting IT systems to cloud based </a:t>
            </a:r>
            <a:r>
              <a:rPr lang="en-IE" altLang="en-US" dirty="0" smtClean="0"/>
              <a:t>environments</a:t>
            </a:r>
            <a:endParaRPr lang="en-IE" altLang="en-US" dirty="0"/>
          </a:p>
          <a:p>
            <a:pPr marL="285750" indent="-285750">
              <a:defRPr/>
            </a:pPr>
            <a:r>
              <a:rPr lang="en-IE" altLang="en-US" dirty="0"/>
              <a:t>Lack of SMP’s, protocols </a:t>
            </a:r>
            <a:r>
              <a:rPr lang="en-IE" altLang="en-US" dirty="0" smtClean="0"/>
              <a:t>etc.</a:t>
            </a:r>
            <a:endParaRPr lang="en-IE" altLang="en-US" dirty="0"/>
          </a:p>
          <a:p>
            <a:pPr marL="285750" indent="-285750">
              <a:defRPr/>
            </a:pPr>
            <a:r>
              <a:rPr lang="en-IE" altLang="en-US" dirty="0"/>
              <a:t>Insurance </a:t>
            </a:r>
            <a:r>
              <a:rPr lang="en-IE" altLang="en-US" dirty="0" smtClean="0"/>
              <a:t>implications</a:t>
            </a:r>
            <a:endParaRPr lang="en-IE" altLang="en-US" dirty="0"/>
          </a:p>
          <a:p>
            <a:pPr marL="285750" indent="-285750">
              <a:defRPr/>
            </a:pPr>
            <a:r>
              <a:rPr lang="en-IE" altLang="en-US" dirty="0"/>
              <a:t>Open </a:t>
            </a:r>
            <a:r>
              <a:rPr lang="en-IE" altLang="en-US" dirty="0" smtClean="0"/>
              <a:t>data</a:t>
            </a:r>
            <a:endParaRPr lang="en-IE" altLang="en-US" dirty="0"/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3892"/>
            <a:ext cx="238983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9472"/>
            <a:ext cx="10515600" cy="4351338"/>
          </a:xfrm>
        </p:spPr>
        <p:txBody>
          <a:bodyPr/>
          <a:lstStyle/>
          <a:p>
            <a:pPr marL="285750" indent="-285750">
              <a:defRPr/>
            </a:pPr>
            <a:r>
              <a:rPr lang="en-IE" altLang="en-US" dirty="0"/>
              <a:t>Disruption, </a:t>
            </a:r>
            <a:r>
              <a:rPr lang="en-IE" altLang="en-US" dirty="0" smtClean="0"/>
              <a:t>incremental</a:t>
            </a:r>
            <a:endParaRPr lang="en-IE" altLang="en-US" dirty="0"/>
          </a:p>
          <a:p>
            <a:pPr marL="285750" indent="-285750">
              <a:defRPr/>
            </a:pPr>
            <a:r>
              <a:rPr lang="en-IE" altLang="en-US" dirty="0"/>
              <a:t>Lack of agreement of Industry </a:t>
            </a:r>
            <a:r>
              <a:rPr lang="en-IE" altLang="en-US" dirty="0" smtClean="0"/>
              <a:t>standards</a:t>
            </a:r>
            <a:endParaRPr lang="en-IE" altLang="en-US" dirty="0"/>
          </a:p>
          <a:p>
            <a:pPr marL="285750" indent="-285750">
              <a:defRPr/>
            </a:pPr>
            <a:r>
              <a:rPr lang="en-IE" altLang="en-US" dirty="0"/>
              <a:t>Lack of understanding of the </a:t>
            </a:r>
            <a:r>
              <a:rPr lang="en-IE" altLang="en-US" dirty="0" smtClean="0"/>
              <a:t>processes</a:t>
            </a:r>
            <a:endParaRPr lang="en-IE" altLang="en-US" dirty="0"/>
          </a:p>
          <a:p>
            <a:pPr marL="285750" indent="-285750">
              <a:defRPr/>
            </a:pPr>
            <a:r>
              <a:rPr lang="en-IE" altLang="en-US" dirty="0"/>
              <a:t>Risk averse </a:t>
            </a:r>
            <a:r>
              <a:rPr lang="en-IE" altLang="en-US" dirty="0" smtClean="0"/>
              <a:t>culture</a:t>
            </a:r>
            <a:endParaRPr lang="en-IE" altLang="en-US" dirty="0"/>
          </a:p>
          <a:p>
            <a:pPr marL="285750" indent="-285750">
              <a:defRPr/>
            </a:pPr>
            <a:r>
              <a:rPr lang="en-IE" altLang="en-US" dirty="0"/>
              <a:t>Risk </a:t>
            </a:r>
            <a:r>
              <a:rPr lang="en-IE" altLang="en-US" dirty="0" smtClean="0"/>
              <a:t>management</a:t>
            </a:r>
            <a:endParaRPr lang="en-IE" altLang="en-US" dirty="0"/>
          </a:p>
          <a:p>
            <a:pPr marL="285750" indent="-285750">
              <a:defRPr/>
            </a:pPr>
            <a:r>
              <a:rPr lang="en-IE" altLang="en-US" dirty="0"/>
              <a:t>Data</a:t>
            </a:r>
            <a:r>
              <a:rPr lang="en-IE" altLang="en-US" i="1" dirty="0"/>
              <a:t> </a:t>
            </a:r>
            <a:r>
              <a:rPr lang="en-IE" altLang="en-US" dirty="0"/>
              <a:t>security, confidentiality, </a:t>
            </a:r>
            <a:r>
              <a:rPr lang="en-IE" altLang="en-US" dirty="0" smtClean="0"/>
              <a:t>privacy </a:t>
            </a:r>
            <a:endParaRPr lang="en-IE" altLang="en-US" dirty="0"/>
          </a:p>
          <a:p>
            <a:pPr marL="285750" indent="-285750">
              <a:defRPr/>
            </a:pPr>
            <a:r>
              <a:rPr lang="en-IE" altLang="en-US" dirty="0" smtClean="0"/>
              <a:t>GDPR</a:t>
            </a:r>
            <a:endParaRPr lang="en-IE" altLang="en-US" dirty="0"/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grpSp>
        <p:nvGrpSpPr>
          <p:cNvPr id="6" name="Group 5"/>
          <p:cNvGrpSpPr/>
          <p:nvPr/>
        </p:nvGrpSpPr>
        <p:grpSpPr>
          <a:xfrm>
            <a:off x="838200" y="345789"/>
            <a:ext cx="2376289" cy="1188144"/>
            <a:chOff x="2875855" y="2958843"/>
            <a:chExt cx="2376289" cy="1188144"/>
          </a:xfrm>
        </p:grpSpPr>
        <p:sp>
          <p:nvSpPr>
            <p:cNvPr id="7" name="Rectangle 6"/>
            <p:cNvSpPr/>
            <p:nvPr/>
          </p:nvSpPr>
          <p:spPr>
            <a:xfrm>
              <a:off x="2875855" y="2958843"/>
              <a:ext cx="2376289" cy="118814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875855" y="2958843"/>
              <a:ext cx="2376289" cy="1188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3600" b="1" kern="1200" dirty="0" smtClean="0">
                  <a:solidFill>
                    <a:schemeClr val="tx1"/>
                  </a:solidFill>
                </a:rPr>
                <a:t>Process</a:t>
              </a:r>
              <a:endParaRPr lang="en-IE" sz="36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724102"/>
            <a:ext cx="5472497" cy="504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913904"/>
            <a:ext cx="10515600" cy="4351338"/>
          </a:xfrm>
        </p:spPr>
        <p:txBody>
          <a:bodyPr/>
          <a:lstStyle/>
          <a:p>
            <a:pPr marL="285750" indent="-285750">
              <a:defRPr/>
            </a:pPr>
            <a:r>
              <a:rPr lang="en-IE" altLang="en-US" dirty="0"/>
              <a:t>Significant rise in the use of  </a:t>
            </a:r>
            <a:r>
              <a:rPr lang="en-IE" altLang="en-US" dirty="0" err="1"/>
              <a:t>IoT</a:t>
            </a:r>
            <a:r>
              <a:rPr lang="en-IE" altLang="en-US" dirty="0"/>
              <a:t> and other emerging technologies </a:t>
            </a:r>
          </a:p>
          <a:p>
            <a:pPr marL="285750" indent="-285750">
              <a:defRPr/>
            </a:pPr>
            <a:r>
              <a:rPr lang="en-IE" altLang="en-US" dirty="0"/>
              <a:t>Software interoperability issues, loss of data transfer </a:t>
            </a:r>
          </a:p>
          <a:p>
            <a:pPr marL="285750" indent="-285750">
              <a:defRPr/>
            </a:pPr>
            <a:r>
              <a:rPr lang="en-IE" altLang="en-US" dirty="0"/>
              <a:t>Sensitive information </a:t>
            </a:r>
          </a:p>
          <a:p>
            <a:pPr marL="285750" indent="-285750">
              <a:defRPr/>
            </a:pPr>
            <a:r>
              <a:rPr lang="en-IE" altLang="en-US" dirty="0"/>
              <a:t>Limited analytics talent</a:t>
            </a:r>
          </a:p>
          <a:p>
            <a:pPr marL="285750" indent="-285750">
              <a:defRPr/>
            </a:pPr>
            <a:r>
              <a:rPr lang="en-IE" altLang="en-US" dirty="0"/>
              <a:t>IT/OT  </a:t>
            </a:r>
          </a:p>
          <a:p>
            <a:pPr marL="285750" indent="-285750">
              <a:defRPr/>
            </a:pPr>
            <a:r>
              <a:rPr lang="en-IE" altLang="en-US" dirty="0"/>
              <a:t>Who owns the Cloud?</a:t>
            </a:r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grpSp>
        <p:nvGrpSpPr>
          <p:cNvPr id="6" name="Group 5"/>
          <p:cNvGrpSpPr/>
          <p:nvPr/>
        </p:nvGrpSpPr>
        <p:grpSpPr>
          <a:xfrm>
            <a:off x="838200" y="367953"/>
            <a:ext cx="2685255" cy="1188144"/>
            <a:chOff x="6498934" y="3531035"/>
            <a:chExt cx="2685255" cy="1342627"/>
          </a:xfrm>
        </p:grpSpPr>
        <p:sp>
          <p:nvSpPr>
            <p:cNvPr id="7" name="Rectangle 6"/>
            <p:cNvSpPr/>
            <p:nvPr/>
          </p:nvSpPr>
          <p:spPr>
            <a:xfrm>
              <a:off x="6498934" y="3531035"/>
              <a:ext cx="2685255" cy="134262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498934" y="3531035"/>
              <a:ext cx="2685255" cy="1342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3600" b="1" kern="1200" dirty="0" smtClean="0">
                  <a:solidFill>
                    <a:schemeClr val="tx1"/>
                  </a:solidFill>
                </a:rPr>
                <a:t>Technology</a:t>
              </a:r>
              <a:endParaRPr lang="en-IE" sz="36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4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806575"/>
            <a:ext cx="10515600" cy="4351338"/>
          </a:xfrm>
        </p:spPr>
        <p:txBody>
          <a:bodyPr/>
          <a:lstStyle/>
          <a:p>
            <a:pPr marL="285750" lvl="0" indent="-285750">
              <a:defRPr/>
            </a:pPr>
            <a:r>
              <a:rPr lang="en-IE" altLang="en-US" dirty="0" smtClean="0">
                <a:solidFill>
                  <a:prstClr val="black"/>
                </a:solidFill>
              </a:rPr>
              <a:t>Disruption</a:t>
            </a:r>
            <a:endParaRPr lang="en-IE" altLang="en-US" dirty="0">
              <a:solidFill>
                <a:prstClr val="black"/>
              </a:solidFill>
            </a:endParaRPr>
          </a:p>
          <a:p>
            <a:pPr marL="285750" lvl="0" indent="-285750">
              <a:defRPr/>
            </a:pPr>
            <a:r>
              <a:rPr lang="en-IE" altLang="en-US" dirty="0">
                <a:solidFill>
                  <a:prstClr val="black"/>
                </a:solidFill>
              </a:rPr>
              <a:t>Legacy Technology requiring significant </a:t>
            </a:r>
            <a:r>
              <a:rPr lang="en-IE" altLang="en-US" dirty="0" smtClean="0">
                <a:solidFill>
                  <a:prstClr val="black"/>
                </a:solidFill>
              </a:rPr>
              <a:t>investment</a:t>
            </a:r>
            <a:endParaRPr lang="en-IE" altLang="en-US" dirty="0">
              <a:solidFill>
                <a:prstClr val="black"/>
              </a:solidFill>
            </a:endParaRPr>
          </a:p>
          <a:p>
            <a:pPr marL="285750" lvl="0" indent="-285750">
              <a:defRPr/>
            </a:pPr>
            <a:r>
              <a:rPr lang="en-IE" altLang="en-US" dirty="0">
                <a:solidFill>
                  <a:prstClr val="black"/>
                </a:solidFill>
              </a:rPr>
              <a:t>Technology not suitable for streamlined </a:t>
            </a:r>
            <a:r>
              <a:rPr lang="en-IE" altLang="en-US" dirty="0" smtClean="0">
                <a:solidFill>
                  <a:prstClr val="black"/>
                </a:solidFill>
              </a:rPr>
              <a:t>processes</a:t>
            </a:r>
            <a:endParaRPr lang="en-IE" altLang="en-US" dirty="0">
              <a:solidFill>
                <a:prstClr val="black"/>
              </a:solidFill>
            </a:endParaRPr>
          </a:p>
          <a:p>
            <a:pPr marL="285750" lvl="0" indent="-285750">
              <a:defRPr/>
            </a:pPr>
            <a:r>
              <a:rPr lang="en-IE" altLang="en-US" dirty="0">
                <a:solidFill>
                  <a:prstClr val="black"/>
                </a:solidFill>
              </a:rPr>
              <a:t>Use of Multi technologies to perform different </a:t>
            </a:r>
            <a:r>
              <a:rPr lang="en-IE" altLang="en-US" dirty="0" smtClean="0">
                <a:solidFill>
                  <a:prstClr val="black"/>
                </a:solidFill>
              </a:rPr>
              <a:t>functionalities</a:t>
            </a:r>
            <a:endParaRPr lang="en-IE" altLang="en-US" dirty="0">
              <a:solidFill>
                <a:prstClr val="black"/>
              </a:solidFill>
            </a:endParaRPr>
          </a:p>
          <a:p>
            <a:pPr marL="285750" lvl="0" indent="-285750">
              <a:defRPr/>
            </a:pPr>
            <a:r>
              <a:rPr lang="en-IE" altLang="en-US" dirty="0">
                <a:solidFill>
                  <a:prstClr val="black"/>
                </a:solidFill>
              </a:rPr>
              <a:t>The rise of cyberattacks and security </a:t>
            </a:r>
            <a:r>
              <a:rPr lang="en-IE" altLang="en-US" dirty="0" smtClean="0">
                <a:solidFill>
                  <a:prstClr val="black"/>
                </a:solidFill>
              </a:rPr>
              <a:t>issues</a:t>
            </a:r>
            <a:endParaRPr lang="en-IE" alt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grpSp>
        <p:nvGrpSpPr>
          <p:cNvPr id="6" name="Group 5"/>
          <p:cNvGrpSpPr/>
          <p:nvPr/>
        </p:nvGrpSpPr>
        <p:grpSpPr>
          <a:xfrm>
            <a:off x="838200" y="272703"/>
            <a:ext cx="2685255" cy="1188144"/>
            <a:chOff x="6498934" y="3531035"/>
            <a:chExt cx="2685255" cy="1342627"/>
          </a:xfrm>
        </p:grpSpPr>
        <p:sp>
          <p:nvSpPr>
            <p:cNvPr id="7" name="Rectangle 6"/>
            <p:cNvSpPr/>
            <p:nvPr/>
          </p:nvSpPr>
          <p:spPr>
            <a:xfrm>
              <a:off x="6498934" y="3531035"/>
              <a:ext cx="2685255" cy="134262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498934" y="3531035"/>
              <a:ext cx="2685255" cy="1342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3600" b="1" kern="1200" dirty="0" smtClean="0">
                  <a:solidFill>
                    <a:schemeClr val="tx1"/>
                  </a:solidFill>
                </a:rPr>
                <a:t>Technology</a:t>
              </a:r>
              <a:endParaRPr lang="en-IE" sz="36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3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IE" sz="4000" b="1" dirty="0">
                <a:solidFill>
                  <a:schemeClr val="accent5">
                    <a:lumMod val="75000"/>
                  </a:schemeClr>
                </a:solidFill>
              </a:rPr>
              <a:t>The way forward </a:t>
            </a:r>
            <a:endParaRPr lang="en-IE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Advocate for BIM Mandate and set timeline – Roadmap for Digital Transformation in Construction </a:t>
            </a:r>
          </a:p>
          <a:p>
            <a:r>
              <a:rPr lang="en-IE" dirty="0"/>
              <a:t>Training for clients</a:t>
            </a:r>
          </a:p>
          <a:p>
            <a:r>
              <a:rPr lang="en-IE" dirty="0"/>
              <a:t>Training for SME (contractors and consultants)</a:t>
            </a:r>
          </a:p>
          <a:p>
            <a:r>
              <a:rPr lang="en-IE" dirty="0"/>
              <a:t>Interoperability of software</a:t>
            </a:r>
          </a:p>
          <a:p>
            <a:r>
              <a:rPr lang="en-IE" dirty="0"/>
              <a:t>Digitisation of documentation (machine readable)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800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pic>
        <p:nvPicPr>
          <p:cNvPr id="4" name="Picture 3" descr="C:\Users\42616\AppData\Local\Microsoft\Windows\Temporary Internet Files\Content.MSO\EAB82BAD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51" y="1723695"/>
            <a:ext cx="1901435" cy="3216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google images for International Construction Measurement Standar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987972"/>
            <a:ext cx="4712668" cy="468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951185"/>
            <a:ext cx="4754880" cy="4761187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4038600" y="557526"/>
            <a:ext cx="741767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alt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With the ‘</a:t>
            </a:r>
            <a:r>
              <a:rPr lang="en-GB" altLang="en-U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National Planning Framework, Project Ireland 2040’</a:t>
            </a:r>
            <a:r>
              <a:rPr lang="en-GB" alt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800" b="1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http://npf.ie/</a:t>
            </a:r>
            <a:r>
              <a:rPr lang="en-GB" alt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the state will be delivering a large amount of Built environment infrastructure, with the physical asset, there will </a:t>
            </a:r>
            <a:r>
              <a:rPr lang="en-GB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also be </a:t>
            </a:r>
            <a:r>
              <a:rPr lang="en-GB" alt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a BIM model produced which is a container for asset information, this Building Information Modelling (BIM) process is required by ‘</a:t>
            </a:r>
            <a:r>
              <a:rPr lang="en-GB" altLang="en-U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Roadmap to Digital Transition For Ireland’s Construction Industry </a:t>
            </a:r>
            <a:r>
              <a:rPr lang="en-GB" altLang="en-US" sz="28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2018-2021’</a:t>
            </a:r>
            <a:endParaRPr lang="en-GB" altLang="en-US" sz="2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GB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800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http://www.cita.ie/wpcontent/uploads/2017/12/NBC-Roadmap-2018-2021.pdf</a:t>
            </a:r>
            <a:r>
              <a:rPr lang="en-GB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alt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images for the construction sector group 2019 work programme project Ireland 204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1045"/>
            <a:ext cx="2083676" cy="292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image for the National framework Planning Project Ireland 204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81404"/>
            <a:ext cx="2083676" cy="2874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44" t="4081" r="9295" b="6303"/>
          <a:stretch/>
        </p:blipFill>
        <p:spPr>
          <a:xfrm>
            <a:off x="2209800" y="213458"/>
            <a:ext cx="9906001" cy="6142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82929" y="791712"/>
            <a:ext cx="2461846" cy="2951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E" sz="5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Time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E" sz="5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</a:t>
            </a:r>
            <a:r>
              <a:rPr lang="en-IE" sz="5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or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E" sz="5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</a:t>
            </a:r>
            <a:r>
              <a:rPr lang="en-IE" sz="5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hange </a:t>
            </a:r>
          </a:p>
          <a:p>
            <a:endParaRPr lang="en-IE" sz="2000" b="1" dirty="0"/>
          </a:p>
          <a:p>
            <a:endParaRPr lang="en-IE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7569" y="3127697"/>
            <a:ext cx="1930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N</a:t>
            </a:r>
            <a:r>
              <a:rPr lang="en-IE" sz="2800" b="1" dirty="0" smtClean="0"/>
              <a:t>ot Quite </a:t>
            </a:r>
            <a:r>
              <a:rPr lang="en-IE" sz="2800" b="1" dirty="0"/>
              <a:t>T</a:t>
            </a:r>
            <a:r>
              <a:rPr lang="en-IE" sz="2800" b="1" dirty="0" smtClean="0"/>
              <a:t>here Yet</a:t>
            </a:r>
            <a:r>
              <a:rPr lang="en-IE" sz="2800" b="1" dirty="0"/>
              <a:t>!!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35443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998207"/>
              </p:ext>
            </p:extLst>
          </p:nvPr>
        </p:nvGraphicFramePr>
        <p:xfrm>
          <a:off x="352922" y="933451"/>
          <a:ext cx="5519978" cy="4692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r:id="rId3" imgW="9893275" imgH="7143816" progId="Visio.Drawing.15">
                  <p:embed/>
                </p:oleObj>
              </mc:Choice>
              <mc:Fallback>
                <p:oleObj r:id="rId3" imgW="9893275" imgH="7143816" progId="Visio.Drawing.15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22" y="933451"/>
                        <a:ext cx="5519978" cy="4692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Image result for google images for ARM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61" y="1344217"/>
            <a:ext cx="2331178" cy="4226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google images for International Construction Measurement Standar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344217"/>
            <a:ext cx="2624723" cy="42264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38200" y="160870"/>
            <a:ext cx="621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Future of 5D BIM</a:t>
            </a:r>
            <a:endParaRPr lang="en-IE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4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pic>
        <p:nvPicPr>
          <p:cNvPr id="6" name="Picture 5" descr="Image result for google image for an IFC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4" y="1508251"/>
            <a:ext cx="4526533" cy="46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google image for an IFC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95" y="1508252"/>
            <a:ext cx="6398140" cy="46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83322" y="554892"/>
            <a:ext cx="8170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IE" sz="4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future within the next </a:t>
            </a:r>
            <a:r>
              <a:rPr lang="en-IE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 </a:t>
            </a:r>
            <a:r>
              <a:rPr lang="en-IE" sz="4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years</a:t>
            </a:r>
            <a:endParaRPr lang="en-IE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40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pic>
        <p:nvPicPr>
          <p:cNvPr id="4" name="Picture 3" descr="https://pbs.twimg.com/media/Cdn3DAJW4AQF_3E.jpg:lar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9"/>
          <a:stretch/>
        </p:blipFill>
        <p:spPr bwMode="auto">
          <a:xfrm>
            <a:off x="66675" y="1657349"/>
            <a:ext cx="5686425" cy="423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google images for International Construction Measurement Standar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657349"/>
            <a:ext cx="5705475" cy="42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93352" y="550642"/>
            <a:ext cx="7669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IE" sz="4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future 5 to 10 years from now</a:t>
            </a:r>
            <a:endParaRPr lang="en-IE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72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pic>
        <p:nvPicPr>
          <p:cNvPr id="4" name="Picture 3" descr="Image result for google images for International Construction Measurement Standar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" y="1543050"/>
            <a:ext cx="5731510" cy="4091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transitionary technology and method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543050"/>
            <a:ext cx="5166276" cy="40915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64490" y="570797"/>
            <a:ext cx="547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IE" sz="4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Taking care of the climate</a:t>
            </a:r>
            <a:endParaRPr lang="en-IE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950" y="570797"/>
            <a:ext cx="50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IE" sz="4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Its all about the </a:t>
            </a:r>
            <a:r>
              <a:rPr lang="en-IE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Data!!</a:t>
            </a:r>
            <a:endParaRPr lang="en-IE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58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842108"/>
            <a:ext cx="6648450" cy="4925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9" y="842108"/>
            <a:ext cx="4972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0" b="1" i="1" dirty="0" smtClean="0"/>
              <a:t>Thank You!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462" y="1842381"/>
            <a:ext cx="359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/>
              <a:t>Any Questions? 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41777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pic>
        <p:nvPicPr>
          <p:cNvPr id="8" name="Picture 2" descr="Roadmap to Digital Tran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80" y="160338"/>
            <a:ext cx="4375150" cy="617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066" y="160338"/>
            <a:ext cx="7003095" cy="61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116" y="1992852"/>
            <a:ext cx="69068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b="1" dirty="0" smtClean="0"/>
              <a:t>Pillar 1 - Leadership </a:t>
            </a:r>
          </a:p>
          <a:p>
            <a:pPr marL="0" indent="0">
              <a:buNone/>
            </a:pPr>
            <a:r>
              <a:rPr lang="en-IE" sz="3600" b="1" dirty="0" smtClean="0"/>
              <a:t>Pillar </a:t>
            </a:r>
            <a:r>
              <a:rPr lang="en-IE" sz="3600" b="1" dirty="0"/>
              <a:t>2 </a:t>
            </a:r>
            <a:r>
              <a:rPr lang="en-IE" sz="3600" b="1" dirty="0" smtClean="0"/>
              <a:t>– Standards</a:t>
            </a:r>
            <a:endParaRPr lang="en-IE" sz="3600" b="1" dirty="0"/>
          </a:p>
          <a:p>
            <a:pPr marL="0" indent="0">
              <a:buNone/>
            </a:pPr>
            <a:r>
              <a:rPr lang="en-IE" sz="3600" b="1" dirty="0" smtClean="0"/>
              <a:t>Pillar 3 - Education and Training </a:t>
            </a:r>
          </a:p>
          <a:p>
            <a:pPr marL="0" indent="0">
              <a:buNone/>
            </a:pPr>
            <a:r>
              <a:rPr lang="en-IE" sz="3600" b="1" dirty="0" smtClean="0"/>
              <a:t>Pillar 4 - Procurement</a:t>
            </a:r>
            <a:endParaRPr lang="en-IE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20" y="2389037"/>
            <a:ext cx="1299600" cy="951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653" y="406549"/>
            <a:ext cx="1183175" cy="972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052" y="4228460"/>
            <a:ext cx="1336955" cy="976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080" y="1355915"/>
            <a:ext cx="1333929" cy="963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9905"/>
          <a:stretch/>
        </p:blipFill>
        <p:spPr>
          <a:xfrm>
            <a:off x="8493831" y="406548"/>
            <a:ext cx="1283334" cy="966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t="2916" b="2671"/>
          <a:stretch/>
        </p:blipFill>
        <p:spPr>
          <a:xfrm>
            <a:off x="7150000" y="5166626"/>
            <a:ext cx="1307304" cy="969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7165" y="392072"/>
            <a:ext cx="1318558" cy="979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8428" y="2301706"/>
            <a:ext cx="1334607" cy="9797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5216" y="5186804"/>
            <a:ext cx="1336956" cy="9497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6920" y="1355915"/>
            <a:ext cx="1299600" cy="10002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2172" y="407394"/>
            <a:ext cx="1591759" cy="9761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5897" y="406549"/>
            <a:ext cx="1241031" cy="9676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69616" y="408618"/>
            <a:ext cx="1238350" cy="9655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4652" y="5193421"/>
            <a:ext cx="1299600" cy="9518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5823" y="403139"/>
            <a:ext cx="1296707" cy="9551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75218" y="407395"/>
            <a:ext cx="1310156" cy="9717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0174" y="5164640"/>
            <a:ext cx="1322398" cy="9739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5824" y="3306171"/>
            <a:ext cx="1305610" cy="9332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51200" y="5186803"/>
            <a:ext cx="1299600" cy="9497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6920" y="4239393"/>
            <a:ext cx="1314514" cy="9289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54252" y="5192431"/>
            <a:ext cx="1299600" cy="9518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53452" y="5186804"/>
            <a:ext cx="1323712" cy="9518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56079" y="3278060"/>
            <a:ext cx="1333929" cy="950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5"/>
          <a:srcRect t="52657" b="5585"/>
          <a:stretch/>
        </p:blipFill>
        <p:spPr>
          <a:xfrm>
            <a:off x="9777164" y="5186804"/>
            <a:ext cx="1312843" cy="9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114" r="30909" b="8380"/>
          <a:stretch/>
        </p:blipFill>
        <p:spPr>
          <a:xfrm>
            <a:off x="134637" y="76128"/>
            <a:ext cx="4752110" cy="628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6292" y="2223067"/>
            <a:ext cx="66118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/>
              <a:t>1. Communicate for industry confidence</a:t>
            </a:r>
          </a:p>
          <a:p>
            <a:endParaRPr lang="en-IE" sz="2800" b="1" dirty="0" smtClean="0"/>
          </a:p>
          <a:p>
            <a:r>
              <a:rPr lang="en-IE" sz="2800" b="1" dirty="0" smtClean="0"/>
              <a:t>2. Secure the skills pipeline</a:t>
            </a:r>
          </a:p>
          <a:p>
            <a:endParaRPr lang="en-IE" sz="2800" b="1" dirty="0" smtClean="0"/>
          </a:p>
          <a:p>
            <a:r>
              <a:rPr lang="en-IE" sz="2800" b="1" dirty="0" smtClean="0"/>
              <a:t>3. Drive growth and productivity</a:t>
            </a:r>
          </a:p>
          <a:p>
            <a:endParaRPr lang="en-IE" sz="2800" b="1" dirty="0" smtClean="0"/>
          </a:p>
          <a:p>
            <a:r>
              <a:rPr lang="en-IE" sz="2800" b="1" dirty="0" smtClean="0"/>
              <a:t>4. Improve value for money</a:t>
            </a:r>
          </a:p>
          <a:p>
            <a:endParaRPr lang="en-IE" sz="2800" b="1" dirty="0" smtClean="0"/>
          </a:p>
          <a:p>
            <a:r>
              <a:rPr lang="en-IE" sz="2800" b="1" dirty="0" smtClean="0"/>
              <a:t>5. Lead a sustainable and resilient industry </a:t>
            </a:r>
            <a:endParaRPr lang="en-IE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9660" y="305777"/>
            <a:ext cx="7276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IE" sz="4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Overarching Priority: promoting the sustainability of the construction sector</a:t>
            </a:r>
            <a:endParaRPr lang="en-IE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69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313" r="30156"/>
          <a:stretch/>
        </p:blipFill>
        <p:spPr>
          <a:xfrm>
            <a:off x="838200" y="373380"/>
            <a:ext cx="4819650" cy="5921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0750" t="3088" r="32125" b="3533"/>
          <a:stretch/>
        </p:blipFill>
        <p:spPr>
          <a:xfrm>
            <a:off x="6598920" y="373380"/>
            <a:ext cx="4819650" cy="59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1325563"/>
          </a:xfrm>
        </p:spPr>
        <p:txBody>
          <a:bodyPr/>
          <a:lstStyle/>
          <a:p>
            <a:r>
              <a:rPr lang="en-IE" sz="4000" b="1" dirty="0">
                <a:solidFill>
                  <a:schemeClr val="accent5">
                    <a:lumMod val="75000"/>
                  </a:schemeClr>
                </a:solidFill>
              </a:rPr>
              <a:t>An overview of BIM and the public sector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044574"/>
            <a:ext cx="11753850" cy="52355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3500" dirty="0" smtClean="0"/>
              <a:t>Moving forward…….some initiative’s….</a:t>
            </a:r>
          </a:p>
          <a:p>
            <a:pPr marL="0" indent="0">
              <a:buNone/>
            </a:pPr>
            <a:r>
              <a:rPr lang="en-IE" sz="3500" dirty="0" smtClean="0"/>
              <a:t>To achieve the Government's Policy Objectives</a:t>
            </a:r>
          </a:p>
          <a:p>
            <a:r>
              <a:rPr lang="en-IE" sz="3500" dirty="0" smtClean="0"/>
              <a:t>Cost certainty at tender award stage</a:t>
            </a:r>
          </a:p>
          <a:p>
            <a:r>
              <a:rPr lang="en-IE" sz="3500" dirty="0" smtClean="0"/>
              <a:t>Better value for the money (VFM)</a:t>
            </a:r>
          </a:p>
          <a:p>
            <a:r>
              <a:rPr lang="en-IE" sz="3500" dirty="0" smtClean="0"/>
              <a:t>More efficient delivery of public works projects</a:t>
            </a:r>
          </a:p>
          <a:p>
            <a:endParaRPr lang="en-IE" sz="3500" dirty="0"/>
          </a:p>
          <a:p>
            <a:pPr marL="0" indent="0">
              <a:buNone/>
            </a:pPr>
            <a:r>
              <a:rPr lang="en-IE" sz="3500" b="1" dirty="0" smtClean="0"/>
              <a:t>PUBLIC BIM – an Alliance of Public Sector Bodies was formed to adopt a common standard approach where possible to processes, contract amendments, protocols </a:t>
            </a:r>
            <a:r>
              <a:rPr lang="en-IE" sz="3500" b="1" dirty="0" err="1" smtClean="0"/>
              <a:t>etc</a:t>
            </a:r>
            <a:endParaRPr lang="en-IE" sz="3500" b="1" dirty="0" smtClean="0"/>
          </a:p>
          <a:p>
            <a:pPr marL="0" indent="0">
              <a:buNone/>
            </a:pPr>
            <a:endParaRPr lang="en-IE" sz="3500" dirty="0"/>
          </a:p>
          <a:p>
            <a:pPr marL="0" indent="0">
              <a:buNone/>
            </a:pPr>
            <a:r>
              <a:rPr lang="en-IE" sz="3500" dirty="0" smtClean="0"/>
              <a:t>Helen Keller once said “</a:t>
            </a:r>
            <a:r>
              <a:rPr lang="en-IE" sz="3500" i="1" dirty="0" smtClean="0"/>
              <a:t>Alone we can do so little, together we can do so much</a:t>
            </a:r>
            <a:r>
              <a:rPr lang="en-IE" sz="3500" dirty="0" smtClean="0"/>
              <a:t>”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32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160338"/>
            <a:ext cx="8224837" cy="7715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4000" b="1" dirty="0">
                <a:solidFill>
                  <a:schemeClr val="accent5">
                    <a:lumMod val="75000"/>
                  </a:schemeClr>
                </a:solidFill>
              </a:rPr>
              <a:t>An Overview of BIM &amp; the Public Sector </a:t>
            </a:r>
            <a:endParaRPr lang="en-IE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41350" y="1077913"/>
            <a:ext cx="5099050" cy="498475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14400" b="1" dirty="0" smtClean="0"/>
              <a:t>Ireland’s largest Client of Construction is the Government…… spending €5,823,000,000 in capital expenditure for 2018… a 20% reduction in Capital costs would mean a </a:t>
            </a:r>
            <a:r>
              <a:rPr lang="en-IE" sz="14400" b="1" i="1" dirty="0" smtClean="0">
                <a:solidFill>
                  <a:srgbClr val="FF0000"/>
                </a:solidFill>
              </a:rPr>
              <a:t>WHOPPING  </a:t>
            </a:r>
            <a:r>
              <a:rPr lang="en-IE" sz="14400" b="1" dirty="0" smtClean="0"/>
              <a:t>saving of </a:t>
            </a:r>
            <a:r>
              <a:rPr lang="en-IE" sz="14400" b="1" dirty="0" smtClean="0">
                <a:solidFill>
                  <a:srgbClr val="FF0000"/>
                </a:solidFill>
              </a:rPr>
              <a:t>€1,164,600,000 </a:t>
            </a:r>
            <a:r>
              <a:rPr lang="en-IE" sz="14400" b="1" dirty="0" smtClean="0"/>
              <a:t>for the year.  This alone is a major incentive to use BIM and go Digital </a:t>
            </a:r>
          </a:p>
          <a:p>
            <a:pPr fontAlgn="auto">
              <a:spcAft>
                <a:spcPts val="0"/>
              </a:spcAft>
              <a:defRPr/>
            </a:pPr>
            <a:endParaRPr lang="en-IE" sz="14400" dirty="0" smtClean="0"/>
          </a:p>
          <a:p>
            <a:pPr fontAlgn="auto">
              <a:spcAft>
                <a:spcPts val="0"/>
              </a:spcAft>
              <a:defRPr/>
            </a:pPr>
            <a:endParaRPr lang="en-IE" sz="28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IE" sz="2800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IE" sz="2800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2800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2800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2800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2800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3600" i="1" dirty="0" smtClean="0">
              <a:solidFill>
                <a:srgbClr val="FF0000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3600" i="1" dirty="0" smtClean="0">
              <a:solidFill>
                <a:srgbClr val="FF0000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3600" i="1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3600" i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IE" sz="3600" i="1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3600" i="1" dirty="0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9" t="12231" r="14211" b="42390"/>
          <a:stretch>
            <a:fillRect/>
          </a:stretch>
        </p:blipFill>
        <p:spPr bwMode="auto">
          <a:xfrm>
            <a:off x="5964238" y="1047750"/>
            <a:ext cx="5734050" cy="484855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October 2019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The Irish Government and BIM: the next four years 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5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1644</Words>
  <Application>Microsoft Office PowerPoint</Application>
  <PresentationFormat>Widescreen</PresentationFormat>
  <Paragraphs>252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Visio.Drawing.15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overview of BIM and the public sector </vt:lpstr>
      <vt:lpstr>An Overview of BIM &amp; the Public Sector </vt:lpstr>
      <vt:lpstr>Ireland and BIM – The story to date</vt:lpstr>
      <vt:lpstr>Capital Works Management Framework (CWMF)</vt:lpstr>
      <vt:lpstr>Capital Works Management Framework (CWMF)</vt:lpstr>
      <vt:lpstr>PowerPoint Presentation</vt:lpstr>
      <vt:lpstr>Capital Works Management Framework (CWMF)</vt:lpstr>
      <vt:lpstr>Capital Works Management Framework (CWMF)</vt:lpstr>
      <vt:lpstr>PowerPoint Presentation</vt:lpstr>
      <vt:lpstr>Other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way forward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Mitchell (OGP)</dc:creator>
  <cp:lastModifiedBy>Windsor</cp:lastModifiedBy>
  <cp:revision>92</cp:revision>
  <cp:lastPrinted>2019-10-08T16:19:36Z</cp:lastPrinted>
  <dcterms:created xsi:type="dcterms:W3CDTF">2019-10-08T12:48:52Z</dcterms:created>
  <dcterms:modified xsi:type="dcterms:W3CDTF">2019-10-10T04:46:39Z</dcterms:modified>
</cp:coreProperties>
</file>