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1"/>
  </p:notesMasterIdLst>
  <p:sldIdLst>
    <p:sldId id="269" r:id="rId5"/>
    <p:sldId id="415" r:id="rId6"/>
    <p:sldId id="442" r:id="rId7"/>
    <p:sldId id="441" r:id="rId8"/>
    <p:sldId id="437" r:id="rId9"/>
    <p:sldId id="359" r:id="rId10"/>
    <p:sldId id="448" r:id="rId11"/>
    <p:sldId id="444" r:id="rId12"/>
    <p:sldId id="438" r:id="rId13"/>
    <p:sldId id="445" r:id="rId14"/>
    <p:sldId id="446" r:id="rId15"/>
    <p:sldId id="439" r:id="rId16"/>
    <p:sldId id="449" r:id="rId17"/>
    <p:sldId id="440" r:id="rId18"/>
    <p:sldId id="450" r:id="rId19"/>
    <p:sldId id="391" r:id="rId20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an Muse" initials="A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0A3572-DAB2-4B43-B8EC-864C0C753EF2}" v="54" dt="2019-09-04T11:57:06.0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3" autoAdjust="0"/>
    <p:restoredTop sz="92653" autoAdjust="0"/>
  </p:normalViewPr>
  <p:slideViewPr>
    <p:cSldViewPr>
      <p:cViewPr varScale="1">
        <p:scale>
          <a:sx n="102" d="100"/>
          <a:sy n="102" d="100"/>
        </p:scale>
        <p:origin x="126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104"/>
    </p:cViewPr>
  </p:sorterViewPr>
  <p:notesViewPr>
    <p:cSldViewPr>
      <p:cViewPr varScale="1">
        <p:scale>
          <a:sx n="68" d="100"/>
          <a:sy n="68" d="100"/>
        </p:scale>
        <p:origin x="-1134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600571-614B-456E-8DDA-51135BAF7107}" type="datetimeFigureOut">
              <a:rPr lang="en-GB" smtClean="0"/>
              <a:t>18/09/2019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01168B-1CF1-40FA-ACB2-44D9781B140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9574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1168B-1CF1-40FA-ACB2-44D9781B1407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68669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Today,</a:t>
            </a:r>
            <a:r>
              <a:rPr lang="en-GB" baseline="0" dirty="0"/>
              <a:t> we’re 46 and growing!</a:t>
            </a:r>
          </a:p>
          <a:p>
            <a:endParaRPr lang="en-GB" baseline="0" dirty="0"/>
          </a:p>
          <a:p>
            <a:r>
              <a:rPr lang="en-GB" baseline="0" dirty="0"/>
              <a:t>All of the major professional and standard-setting bodies in this sector, from all around the world, including:</a:t>
            </a:r>
          </a:p>
          <a:p>
            <a:endParaRPr lang="en-GB" baseline="0" dirty="0"/>
          </a:p>
          <a:p>
            <a:r>
              <a:rPr lang="en-GB" baseline="0" dirty="0"/>
              <a:t>Canada,</a:t>
            </a:r>
          </a:p>
          <a:p>
            <a:r>
              <a:rPr lang="en-GB" baseline="0" dirty="0"/>
              <a:t>US</a:t>
            </a:r>
          </a:p>
          <a:p>
            <a:r>
              <a:rPr lang="en-GB" baseline="0" dirty="0"/>
              <a:t>UK</a:t>
            </a:r>
          </a:p>
          <a:p>
            <a:r>
              <a:rPr lang="en-GB" baseline="0" dirty="0"/>
              <a:t>France</a:t>
            </a:r>
          </a:p>
          <a:p>
            <a:r>
              <a:rPr lang="en-GB" baseline="0" dirty="0"/>
              <a:t>Germany</a:t>
            </a:r>
          </a:p>
          <a:p>
            <a:r>
              <a:rPr lang="en-GB" baseline="0" dirty="0"/>
              <a:t>Japan</a:t>
            </a:r>
          </a:p>
          <a:p>
            <a:r>
              <a:rPr lang="en-GB" baseline="0" dirty="0"/>
              <a:t>Hong Kong</a:t>
            </a:r>
          </a:p>
          <a:p>
            <a:r>
              <a:rPr lang="en-GB" baseline="0" dirty="0"/>
              <a:t>Australia</a:t>
            </a:r>
          </a:p>
          <a:p>
            <a:r>
              <a:rPr lang="en-GB" baseline="0" dirty="0"/>
              <a:t>China</a:t>
            </a:r>
          </a:p>
          <a:p>
            <a:r>
              <a:rPr lang="en-GB" baseline="0" dirty="0"/>
              <a:t>Brazil</a:t>
            </a:r>
          </a:p>
          <a:p>
            <a:endParaRPr lang="en-GB" baseline="0" dirty="0"/>
          </a:p>
          <a:p>
            <a:r>
              <a:rPr lang="en-GB" baseline="0" dirty="0"/>
              <a:t>The list goes on…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1168B-1CF1-40FA-ACB2-44D9781B1407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14087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1168B-1CF1-40FA-ACB2-44D9781B1407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7116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002927B5-9407-4F36-8157-780AB5305C0F}" type="datetime1">
              <a:rPr lang="en-GB" smtClean="0"/>
              <a:t>18/09/2019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2BFDD-D0B3-48C2-8361-4CD55D00525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5650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362D7026-B3E1-40EA-86E9-0EDAF40EA4BB}" type="datetime1">
              <a:rPr lang="en-GB" smtClean="0"/>
              <a:t>18/09/2019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2BFDD-D0B3-48C2-8361-4CD55D00525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8720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EC1BE364-DA11-47CC-A7E1-EE32B203501C}" type="datetime1">
              <a:rPr lang="en-GB" smtClean="0"/>
              <a:t>18/09/2019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2BFDD-D0B3-48C2-8361-4CD55D00525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6430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D93D8E33-DAB9-493A-BA8D-43663B5A37DB}" type="datetime1">
              <a:rPr lang="en-GB" smtClean="0"/>
              <a:t>18/09/2019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2BFDD-D0B3-48C2-8361-4CD55D00525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0205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A345202D-CFEC-40D8-8EA6-A429751BE152}" type="datetime1">
              <a:rPr lang="en-GB" smtClean="0"/>
              <a:t>18/09/2019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2BFDD-D0B3-48C2-8361-4CD55D00525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0677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D1CCE0E5-F1A0-467B-93D5-48EE593CC29B}" type="datetime1">
              <a:rPr lang="en-GB" smtClean="0"/>
              <a:t>18/09/2019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2BFDD-D0B3-48C2-8361-4CD55D00525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7796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480A9DBD-296C-480B-8995-4FB7B9A75F9B}" type="datetime1">
              <a:rPr lang="en-GB" smtClean="0"/>
              <a:t>18/09/2019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2BFDD-D0B3-48C2-8361-4CD55D00525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6148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80128ABD-5C5F-4301-BB4D-BC2574B42156}" type="datetime1">
              <a:rPr lang="en-GB" smtClean="0"/>
              <a:t>18/09/2019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2BFDD-D0B3-48C2-8361-4CD55D00525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8563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8A91791A-07AA-417D-8A72-64805AE047CA}" type="datetime1">
              <a:rPr lang="en-GB" smtClean="0"/>
              <a:t>18/09/2019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2BFDD-D0B3-48C2-8361-4CD55D00525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3728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5F0A6332-7F8E-4A0B-AA49-4337F7C46407}" type="datetime1">
              <a:rPr lang="en-GB" smtClean="0"/>
              <a:t>18/09/2019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2BFDD-D0B3-48C2-8361-4CD55D00525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4811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4A35B510-A18D-42A6-A9B6-C99982232D6A}" type="datetime1">
              <a:rPr lang="en-GB" smtClean="0"/>
              <a:t>18/09/2019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2BFDD-D0B3-48C2-8361-4CD55D00525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8779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12BFDD-D0B3-48C2-8361-4CD55D00525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0630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13" Type="http://schemas.openxmlformats.org/officeDocument/2006/relationships/image" Target="../media/image16.jpeg"/><Relationship Id="rId18" Type="http://schemas.openxmlformats.org/officeDocument/2006/relationships/image" Target="../media/image21.jpg"/><Relationship Id="rId26" Type="http://schemas.openxmlformats.org/officeDocument/2006/relationships/image" Target="../media/image29.jpeg"/><Relationship Id="rId39" Type="http://schemas.openxmlformats.org/officeDocument/2006/relationships/image" Target="../media/image42.jpeg"/><Relationship Id="rId3" Type="http://schemas.openxmlformats.org/officeDocument/2006/relationships/image" Target="../media/image6.png"/><Relationship Id="rId21" Type="http://schemas.openxmlformats.org/officeDocument/2006/relationships/image" Target="../media/image24.png"/><Relationship Id="rId34" Type="http://schemas.openxmlformats.org/officeDocument/2006/relationships/image" Target="../media/image37.png"/><Relationship Id="rId42" Type="http://schemas.openxmlformats.org/officeDocument/2006/relationships/image" Target="../media/image45.gif"/><Relationship Id="rId47" Type="http://schemas.openxmlformats.org/officeDocument/2006/relationships/image" Target="../media/image48.png"/><Relationship Id="rId7" Type="http://schemas.openxmlformats.org/officeDocument/2006/relationships/image" Target="../media/image10.png"/><Relationship Id="rId12" Type="http://schemas.openxmlformats.org/officeDocument/2006/relationships/image" Target="../media/image15.jpeg"/><Relationship Id="rId17" Type="http://schemas.openxmlformats.org/officeDocument/2006/relationships/image" Target="../media/image20.png"/><Relationship Id="rId25" Type="http://schemas.openxmlformats.org/officeDocument/2006/relationships/image" Target="../media/image28.png"/><Relationship Id="rId33" Type="http://schemas.openxmlformats.org/officeDocument/2006/relationships/image" Target="../media/image36.png"/><Relationship Id="rId38" Type="http://schemas.openxmlformats.org/officeDocument/2006/relationships/image" Target="../media/image41.jpeg"/><Relationship Id="rId46" Type="http://schemas.openxmlformats.org/officeDocument/2006/relationships/hyperlink" Target="http://www.untec.com/" TargetMode="Externa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9.jpg"/><Relationship Id="rId20" Type="http://schemas.openxmlformats.org/officeDocument/2006/relationships/image" Target="../media/image23.gif"/><Relationship Id="rId29" Type="http://schemas.openxmlformats.org/officeDocument/2006/relationships/image" Target="../media/image32.png"/><Relationship Id="rId41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11" Type="http://schemas.openxmlformats.org/officeDocument/2006/relationships/image" Target="../media/image14.jpeg"/><Relationship Id="rId24" Type="http://schemas.openxmlformats.org/officeDocument/2006/relationships/image" Target="../media/image27.jpeg"/><Relationship Id="rId32" Type="http://schemas.openxmlformats.org/officeDocument/2006/relationships/image" Target="../media/image35.png"/><Relationship Id="rId37" Type="http://schemas.openxmlformats.org/officeDocument/2006/relationships/image" Target="../media/image40.png"/><Relationship Id="rId40" Type="http://schemas.openxmlformats.org/officeDocument/2006/relationships/image" Target="../media/image43.png"/><Relationship Id="rId45" Type="http://schemas.openxmlformats.org/officeDocument/2006/relationships/image" Target="../media/image2.emf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23" Type="http://schemas.openxmlformats.org/officeDocument/2006/relationships/image" Target="../media/image26.jpg"/><Relationship Id="rId28" Type="http://schemas.openxmlformats.org/officeDocument/2006/relationships/image" Target="../media/image31.png"/><Relationship Id="rId36" Type="http://schemas.openxmlformats.org/officeDocument/2006/relationships/image" Target="../media/image39.png"/><Relationship Id="rId10" Type="http://schemas.openxmlformats.org/officeDocument/2006/relationships/image" Target="../media/image13.png"/><Relationship Id="rId19" Type="http://schemas.openxmlformats.org/officeDocument/2006/relationships/image" Target="../media/image22.gif"/><Relationship Id="rId31" Type="http://schemas.openxmlformats.org/officeDocument/2006/relationships/image" Target="../media/image34.png"/><Relationship Id="rId44" Type="http://schemas.openxmlformats.org/officeDocument/2006/relationships/image" Target="../media/image47.jpeg"/><Relationship Id="rId4" Type="http://schemas.openxmlformats.org/officeDocument/2006/relationships/image" Target="../media/image7.gif"/><Relationship Id="rId9" Type="http://schemas.openxmlformats.org/officeDocument/2006/relationships/image" Target="../media/image12.png"/><Relationship Id="rId14" Type="http://schemas.openxmlformats.org/officeDocument/2006/relationships/image" Target="../media/image17.jpg"/><Relationship Id="rId22" Type="http://schemas.openxmlformats.org/officeDocument/2006/relationships/image" Target="../media/image25.jpg"/><Relationship Id="rId27" Type="http://schemas.openxmlformats.org/officeDocument/2006/relationships/image" Target="../media/image30.png"/><Relationship Id="rId30" Type="http://schemas.openxmlformats.org/officeDocument/2006/relationships/image" Target="../media/image33.jpeg"/><Relationship Id="rId35" Type="http://schemas.openxmlformats.org/officeDocument/2006/relationships/image" Target="../media/image38.png"/><Relationship Id="rId43" Type="http://schemas.openxmlformats.org/officeDocument/2006/relationships/image" Target="../media/image46.png"/><Relationship Id="rId48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g"/><Relationship Id="rId3" Type="http://schemas.openxmlformats.org/officeDocument/2006/relationships/image" Target="../media/image3.png"/><Relationship Id="rId7" Type="http://schemas.openxmlformats.org/officeDocument/2006/relationships/image" Target="../media/image52.jpeg"/><Relationship Id="rId12" Type="http://schemas.openxmlformats.org/officeDocument/2006/relationships/image" Target="../media/image57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11" Type="http://schemas.openxmlformats.org/officeDocument/2006/relationships/image" Target="../media/image56.jpeg"/><Relationship Id="rId5" Type="http://schemas.openxmlformats.org/officeDocument/2006/relationships/image" Target="../media/image50.png"/><Relationship Id="rId10" Type="http://schemas.openxmlformats.org/officeDocument/2006/relationships/image" Target="../media/image55.jpeg"/><Relationship Id="rId4" Type="http://schemas.openxmlformats.org/officeDocument/2006/relationships/image" Target="../media/image49.gif"/><Relationship Id="rId9" Type="http://schemas.openxmlformats.org/officeDocument/2006/relationships/image" Target="../media/image5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&#10;Description automatically generated">
            <a:extLst>
              <a:ext uri="{FF2B5EF4-FFF2-40B4-BE49-F238E27FC236}">
                <a16:creationId xmlns:a16="http://schemas.microsoft.com/office/drawing/2014/main" id="{A4E00D32-0FFE-40CB-B4D9-5D7D6D3CAC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8393" y="-1"/>
            <a:ext cx="10336855" cy="581448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5876326"/>
            <a:ext cx="9144000" cy="9600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2BFDD-D0B3-48C2-8361-4CD55D005259}" type="slidenum">
              <a:rPr lang="en-GB" smtClean="0"/>
              <a:t>1</a:t>
            </a:fld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779F37-64DF-4174-AD9B-81A4B4602A2F}"/>
              </a:ext>
            </a:extLst>
          </p:cNvPr>
          <p:cNvSpPr txBox="1"/>
          <p:nvPr/>
        </p:nvSpPr>
        <p:spPr>
          <a:xfrm>
            <a:off x="354168" y="212522"/>
            <a:ext cx="84249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6000" b="1" dirty="0">
                <a:solidFill>
                  <a:schemeClr val="bg1"/>
                </a:solidFill>
              </a:rPr>
              <a:t>ICMS: standardizing global life cycle costs</a:t>
            </a:r>
          </a:p>
        </p:txBody>
      </p:sp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6024"/>
            <a:ext cx="9144000" cy="96005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59533" y="6021290"/>
            <a:ext cx="3852428" cy="700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073967"/>
            <a:ext cx="3312368" cy="669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7812360" y="6073967"/>
            <a:ext cx="1224136" cy="7221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extBox 9">
            <a:extLst/>
          </p:cNvPr>
          <p:cNvSpPr txBox="1"/>
          <p:nvPr/>
        </p:nvSpPr>
        <p:spPr>
          <a:xfrm>
            <a:off x="354168" y="2959640"/>
            <a:ext cx="421246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b="1" dirty="0">
                <a:solidFill>
                  <a:schemeClr val="bg1"/>
                </a:solidFill>
              </a:rPr>
              <a:t>Alan Muse BSc (Hons) MSc FRICS</a:t>
            </a:r>
          </a:p>
          <a:p>
            <a:r>
              <a:rPr lang="en-MY" sz="1600" i="1" dirty="0">
                <a:solidFill>
                  <a:schemeClr val="bg1"/>
                </a:solidFill>
              </a:rPr>
              <a:t>Global Director of the Built Environment , RICS</a:t>
            </a:r>
          </a:p>
          <a:p>
            <a:r>
              <a:rPr lang="en-MY" sz="1600" i="1" dirty="0">
                <a:solidFill>
                  <a:schemeClr val="bg1"/>
                </a:solidFill>
              </a:rPr>
              <a:t>Vice - Chair ICMS Standard Setting Committee</a:t>
            </a:r>
          </a:p>
          <a:p>
            <a:r>
              <a:rPr lang="en-MY" sz="1600" i="1" dirty="0">
                <a:solidFill>
                  <a:schemeClr val="bg1"/>
                </a:solidFill>
              </a:rPr>
              <a:t>Chair FIG QS Commission</a:t>
            </a:r>
          </a:p>
        </p:txBody>
      </p:sp>
    </p:spTree>
    <p:extLst>
      <p:ext uri="{BB962C8B-B14F-4D97-AF65-F5344CB8AC3E}">
        <p14:creationId xmlns:p14="http://schemas.microsoft.com/office/powerpoint/2010/main" val="6074361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688C30-C6D7-45D4-8CE0-FE5F4DF09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2BFDD-D0B3-48C2-8361-4CD55D005259}" type="slidenum">
              <a:rPr lang="en-GB" smtClean="0"/>
              <a:t>10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91724C-C6D1-486A-BCD7-B42017C7B21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6865"/>
            <a:ext cx="9144000" cy="960051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98A2C346-8EFD-4DAA-9B58-714A2D63F7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12" y="6072317"/>
            <a:ext cx="3312368" cy="669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FDB9332-7744-42AF-A278-600859C517AF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083"/>
            <a:ext cx="8219256" cy="5875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7241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688C30-C6D7-45D4-8CE0-FE5F4DF09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2BFDD-D0B3-48C2-8361-4CD55D005259}" type="slidenum">
              <a:rPr lang="en-GB" smtClean="0"/>
              <a:t>11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91724C-C6D1-486A-BCD7-B42017C7B21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6865"/>
            <a:ext cx="9144000" cy="960051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98A2C346-8EFD-4DAA-9B58-714A2D63F7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12" y="6072317"/>
            <a:ext cx="3312368" cy="669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AEB26F8-1589-4DFB-83E0-CE28F9D6FF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588" y="19185"/>
            <a:ext cx="7113804" cy="586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2158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688C30-C6D7-45D4-8CE0-FE5F4DF09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2BFDD-D0B3-48C2-8361-4CD55D005259}" type="slidenum">
              <a:rPr lang="en-GB" smtClean="0"/>
              <a:t>12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91724C-C6D1-486A-BCD7-B42017C7B21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6865"/>
            <a:ext cx="9144000" cy="960051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98A2C346-8EFD-4DAA-9B58-714A2D63F7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12" y="6072317"/>
            <a:ext cx="3312368" cy="669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59416BA-4A5C-4BDC-BE7C-E0488330EC98}"/>
              </a:ext>
            </a:extLst>
          </p:cNvPr>
          <p:cNvSpPr txBox="1"/>
          <p:nvPr/>
        </p:nvSpPr>
        <p:spPr>
          <a:xfrm>
            <a:off x="593812" y="908720"/>
            <a:ext cx="6952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chemeClr val="accent1">
                    <a:lumMod val="50000"/>
                  </a:schemeClr>
                </a:solidFill>
              </a:rPr>
              <a:t>Integrating FM and construction…….</a:t>
            </a:r>
          </a:p>
        </p:txBody>
      </p:sp>
    </p:spTree>
    <p:extLst>
      <p:ext uri="{BB962C8B-B14F-4D97-AF65-F5344CB8AC3E}">
        <p14:creationId xmlns:p14="http://schemas.microsoft.com/office/powerpoint/2010/main" val="27315128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688C30-C6D7-45D4-8CE0-FE5F4DF09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2BFDD-D0B3-48C2-8361-4CD55D005259}" type="slidenum">
              <a:rPr lang="en-GB" smtClean="0"/>
              <a:t>13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91724C-C6D1-486A-BCD7-B42017C7B21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6865"/>
            <a:ext cx="9144000" cy="960051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98A2C346-8EFD-4DAA-9B58-714A2D63F7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12" y="6072317"/>
            <a:ext cx="3312368" cy="669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DC6A1B1-5E30-43B9-858D-EB21D7E358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38" y="404664"/>
            <a:ext cx="8151972" cy="5482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8841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688C30-C6D7-45D4-8CE0-FE5F4DF09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2BFDD-D0B3-48C2-8361-4CD55D005259}" type="slidenum">
              <a:rPr lang="en-GB" smtClean="0"/>
              <a:t>14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91724C-C6D1-486A-BCD7-B42017C7B21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6865"/>
            <a:ext cx="9144000" cy="960051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98A2C346-8EFD-4DAA-9B58-714A2D63F7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12" y="6072317"/>
            <a:ext cx="3312368" cy="669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59416BA-4A5C-4BDC-BE7C-E0488330EC98}"/>
              </a:ext>
            </a:extLst>
          </p:cNvPr>
          <p:cNvSpPr txBox="1"/>
          <p:nvPr/>
        </p:nvSpPr>
        <p:spPr>
          <a:xfrm>
            <a:off x="593812" y="908720"/>
            <a:ext cx="41383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chemeClr val="accent1">
                    <a:lumMod val="50000"/>
                  </a:schemeClr>
                </a:solidFill>
              </a:rPr>
              <a:t>The future in five…….</a:t>
            </a:r>
          </a:p>
        </p:txBody>
      </p:sp>
    </p:spTree>
    <p:extLst>
      <p:ext uri="{BB962C8B-B14F-4D97-AF65-F5344CB8AC3E}">
        <p14:creationId xmlns:p14="http://schemas.microsoft.com/office/powerpoint/2010/main" val="27590961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688C30-C6D7-45D4-8CE0-FE5F4DF09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2BFDD-D0B3-48C2-8361-4CD55D005259}" type="slidenum">
              <a:rPr lang="en-GB" smtClean="0"/>
              <a:t>15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91724C-C6D1-486A-BCD7-B42017C7B21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6865"/>
            <a:ext cx="9144000" cy="960051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98A2C346-8EFD-4DAA-9B58-714A2D63F7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12" y="6072317"/>
            <a:ext cx="3312368" cy="669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59416BA-4A5C-4BDC-BE7C-E0488330EC98}"/>
              </a:ext>
            </a:extLst>
          </p:cNvPr>
          <p:cNvSpPr txBox="1"/>
          <p:nvPr/>
        </p:nvSpPr>
        <p:spPr>
          <a:xfrm>
            <a:off x="593812" y="908720"/>
            <a:ext cx="8217634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accent1">
                    <a:lumMod val="50000"/>
                  </a:schemeClr>
                </a:solidFill>
              </a:rPr>
              <a:t>Accelerate </a:t>
            </a:r>
            <a:r>
              <a:rPr lang="en-GB" sz="4400" dirty="0">
                <a:solidFill>
                  <a:schemeClr val="accent6">
                    <a:lumMod val="75000"/>
                  </a:schemeClr>
                </a:solidFill>
              </a:rPr>
              <a:t>adoption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</a:rPr>
              <a:t> with NGO’s and governments</a:t>
            </a:r>
          </a:p>
          <a:p>
            <a:r>
              <a:rPr lang="en-GB" sz="2800" dirty="0">
                <a:solidFill>
                  <a:schemeClr val="accent1">
                    <a:lumMod val="50000"/>
                  </a:schemeClr>
                </a:solidFill>
              </a:rPr>
              <a:t>	Make </a:t>
            </a:r>
            <a:r>
              <a:rPr lang="en-GB" sz="4800" dirty="0">
                <a:solidFill>
                  <a:srgbClr val="92D050"/>
                </a:solidFill>
              </a:rPr>
              <a:t>nationally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</a:rPr>
              <a:t> relevant</a:t>
            </a:r>
          </a:p>
          <a:p>
            <a:r>
              <a:rPr lang="en-GB" sz="2800" dirty="0">
                <a:solidFill>
                  <a:schemeClr val="accent1">
                    <a:lumMod val="50000"/>
                  </a:schemeClr>
                </a:solidFill>
              </a:rPr>
              <a:t>Embrace a </a:t>
            </a:r>
            <a:r>
              <a:rPr lang="en-GB" sz="4800" dirty="0">
                <a:solidFill>
                  <a:schemeClr val="accent6">
                    <a:lumMod val="75000"/>
                  </a:schemeClr>
                </a:solidFill>
              </a:rPr>
              <a:t>whole life cycle 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</a:rPr>
              <a:t>approach</a:t>
            </a:r>
          </a:p>
          <a:p>
            <a:r>
              <a:rPr lang="en-GB" sz="2800" dirty="0">
                <a:solidFill>
                  <a:schemeClr val="accent1">
                    <a:lumMod val="50000"/>
                  </a:schemeClr>
                </a:solidFill>
              </a:rPr>
              <a:t>		Integrate into </a:t>
            </a:r>
            <a:r>
              <a:rPr lang="en-GB" sz="4800" dirty="0">
                <a:solidFill>
                  <a:srgbClr val="92D050"/>
                </a:solidFill>
              </a:rPr>
              <a:t>digital</a:t>
            </a:r>
            <a:r>
              <a:rPr lang="en-GB" sz="4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</a:rPr>
              <a:t>construction</a:t>
            </a:r>
          </a:p>
          <a:p>
            <a:r>
              <a:rPr lang="en-GB" sz="2800" dirty="0">
                <a:solidFill>
                  <a:schemeClr val="accent1">
                    <a:lumMod val="50000"/>
                  </a:schemeClr>
                </a:solidFill>
              </a:rPr>
              <a:t>Gather, share and enable the </a:t>
            </a:r>
            <a:r>
              <a:rPr lang="en-GB" sz="4800" dirty="0">
                <a:solidFill>
                  <a:schemeClr val="accent6">
                    <a:lumMod val="75000"/>
                  </a:schemeClr>
                </a:solidFill>
              </a:rPr>
              <a:t>data</a:t>
            </a:r>
          </a:p>
          <a:p>
            <a:endParaRPr lang="en-GB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3640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0A0EEA1-35C4-4F03-A48C-D3106FF88B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7093" y="1"/>
            <a:ext cx="10352480" cy="582327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5876326"/>
            <a:ext cx="9144000" cy="9600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2BFDD-D0B3-48C2-8361-4CD55D005259}" type="slidenum">
              <a:rPr lang="en-GB" smtClean="0"/>
              <a:t>16</a:t>
            </a:fld>
            <a:endParaRPr lang="en-GB" dirty="0"/>
          </a:p>
        </p:txBody>
      </p:sp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6024"/>
            <a:ext cx="9144000" cy="96005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59533" y="6021290"/>
            <a:ext cx="3852428" cy="700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073967"/>
            <a:ext cx="3312368" cy="669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89756" y="1034729"/>
            <a:ext cx="89644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800" b="1" dirty="0">
                <a:solidFill>
                  <a:schemeClr val="bg1"/>
                </a:solidFill>
              </a:rPr>
              <a:t>www.</a:t>
            </a:r>
            <a:r>
              <a:rPr lang="en-GB" sz="6000" b="1" dirty="0">
                <a:solidFill>
                  <a:schemeClr val="bg1"/>
                </a:solidFill>
              </a:rPr>
              <a:t>icms-coalition</a:t>
            </a:r>
            <a:r>
              <a:rPr lang="en-GB" sz="4800" b="1" dirty="0">
                <a:solidFill>
                  <a:schemeClr val="bg1"/>
                </a:solidFill>
              </a:rPr>
              <a:t>.org</a:t>
            </a:r>
          </a:p>
        </p:txBody>
      </p:sp>
    </p:spTree>
    <p:extLst>
      <p:ext uri="{BB962C8B-B14F-4D97-AF65-F5344CB8AC3E}">
        <p14:creationId xmlns:p14="http://schemas.microsoft.com/office/powerpoint/2010/main" val="4294685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688C30-C6D7-45D4-8CE0-FE5F4DF09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2BFDD-D0B3-48C2-8361-4CD55D005259}" type="slidenum">
              <a:rPr lang="en-GB" smtClean="0"/>
              <a:t>2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91724C-C6D1-486A-BCD7-B42017C7B21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6865"/>
            <a:ext cx="9144000" cy="960051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98A2C346-8EFD-4DAA-9B58-714A2D63F7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12" y="6072317"/>
            <a:ext cx="3312368" cy="669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59416BA-4A5C-4BDC-BE7C-E0488330EC98}"/>
              </a:ext>
            </a:extLst>
          </p:cNvPr>
          <p:cNvSpPr txBox="1"/>
          <p:nvPr/>
        </p:nvSpPr>
        <p:spPr>
          <a:xfrm>
            <a:off x="593812" y="908720"/>
            <a:ext cx="56296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chemeClr val="accent1">
                    <a:lumMod val="50000"/>
                  </a:schemeClr>
                </a:solidFill>
              </a:rPr>
              <a:t>Construction is changing …….</a:t>
            </a:r>
          </a:p>
        </p:txBody>
      </p:sp>
    </p:spTree>
    <p:extLst>
      <p:ext uri="{BB962C8B-B14F-4D97-AF65-F5344CB8AC3E}">
        <p14:creationId xmlns:p14="http://schemas.microsoft.com/office/powerpoint/2010/main" val="1699495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688C30-C6D7-45D4-8CE0-FE5F4DF09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2BFDD-D0B3-48C2-8361-4CD55D005259}" type="slidenum">
              <a:rPr lang="en-GB" smtClean="0"/>
              <a:t>3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91724C-C6D1-486A-BCD7-B42017C7B21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6865"/>
            <a:ext cx="9144000" cy="960051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98A2C346-8EFD-4DAA-9B58-714A2D63F7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12" y="6072317"/>
            <a:ext cx="3312368" cy="669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A close up of a map&#10;&#10;Description generated with high confidence">
            <a:extLst>
              <a:ext uri="{FF2B5EF4-FFF2-40B4-BE49-F238E27FC236}">
                <a16:creationId xmlns:a16="http://schemas.microsoft.com/office/drawing/2014/main" id="{44E6BF1E-6F79-4607-9025-AAC8677A62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623"/>
            <a:ext cx="9144000" cy="5970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213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688C30-C6D7-45D4-8CE0-FE5F4DF09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2BFDD-D0B3-48C2-8361-4CD55D005259}" type="slidenum">
              <a:rPr lang="en-GB" smtClean="0"/>
              <a:t>4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91724C-C6D1-486A-BCD7-B42017C7B21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6865"/>
            <a:ext cx="9144000" cy="960051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98A2C346-8EFD-4DAA-9B58-714A2D63F7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12" y="6072317"/>
            <a:ext cx="3312368" cy="669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CD545570-AF84-46B8-A675-AC67EAB693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63" y="623218"/>
            <a:ext cx="7451945" cy="4966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399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688C30-C6D7-45D4-8CE0-FE5F4DF09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2BFDD-D0B3-48C2-8361-4CD55D005259}" type="slidenum">
              <a:rPr lang="en-GB" smtClean="0"/>
              <a:t>5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91724C-C6D1-486A-BCD7-B42017C7B21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6865"/>
            <a:ext cx="9144000" cy="960051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98A2C346-8EFD-4DAA-9B58-714A2D63F7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12" y="6072317"/>
            <a:ext cx="3312368" cy="669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59416BA-4A5C-4BDC-BE7C-E0488330EC98}"/>
              </a:ext>
            </a:extLst>
          </p:cNvPr>
          <p:cNvSpPr txBox="1"/>
          <p:nvPr/>
        </p:nvSpPr>
        <p:spPr>
          <a:xfrm>
            <a:off x="593812" y="908720"/>
            <a:ext cx="44026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chemeClr val="accent1">
                    <a:lumMod val="50000"/>
                  </a:schemeClr>
                </a:solidFill>
              </a:rPr>
              <a:t>A brief ICMS recap…….</a:t>
            </a:r>
          </a:p>
        </p:txBody>
      </p:sp>
    </p:spTree>
    <p:extLst>
      <p:ext uri="{BB962C8B-B14F-4D97-AF65-F5344CB8AC3E}">
        <p14:creationId xmlns:p14="http://schemas.microsoft.com/office/powerpoint/2010/main" val="4003463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2BFDD-D0B3-48C2-8361-4CD55D005259}" type="slidenum">
              <a:rPr lang="en-GB" smtClean="0"/>
              <a:t>6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9" y="61370"/>
            <a:ext cx="1567949" cy="7033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30895"/>
            <a:ext cx="1622872" cy="5642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58216"/>
            <a:ext cx="1832992" cy="63696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7" y="11243"/>
            <a:ext cx="1196529" cy="73091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5" y="174336"/>
            <a:ext cx="1413596" cy="47739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556" y="193871"/>
            <a:ext cx="1723231" cy="33245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27" y="742151"/>
            <a:ext cx="1024508" cy="102450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101" y="964647"/>
            <a:ext cx="1663876" cy="54480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802" y="841450"/>
            <a:ext cx="796267" cy="79626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585" y="929849"/>
            <a:ext cx="1689977" cy="50635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585" y="891173"/>
            <a:ext cx="1297973" cy="58370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020" y="692698"/>
            <a:ext cx="780595" cy="97574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15"/>
          <a:srcRect l="29478" r="27164"/>
          <a:stretch/>
        </p:blipFill>
        <p:spPr>
          <a:xfrm>
            <a:off x="118626" y="1778850"/>
            <a:ext cx="732595" cy="84483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52" y="1836933"/>
            <a:ext cx="2171237" cy="703481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9" y="1565546"/>
            <a:ext cx="1264331" cy="126433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989" y="1793340"/>
            <a:ext cx="729109" cy="797464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818712"/>
            <a:ext cx="693144" cy="754757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276"/>
          <a:stretch/>
        </p:blipFill>
        <p:spPr>
          <a:xfrm>
            <a:off x="6621304" y="1865850"/>
            <a:ext cx="903224" cy="636265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770" y="1828894"/>
            <a:ext cx="1303017" cy="794787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31" y="2598495"/>
            <a:ext cx="1162196" cy="880823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995" y="2863879"/>
            <a:ext cx="1240972" cy="453164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735" y="2597873"/>
            <a:ext cx="1286560" cy="910241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570" y="2674408"/>
            <a:ext cx="649668" cy="790739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683" y="2701760"/>
            <a:ext cx="833709" cy="786487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004" y="2781288"/>
            <a:ext cx="2036383" cy="523643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292" y="2509047"/>
            <a:ext cx="1011843" cy="1117120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31" y="3639590"/>
            <a:ext cx="1961052" cy="415659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974" y="3634394"/>
            <a:ext cx="1482691" cy="463539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832" y="3478245"/>
            <a:ext cx="1103147" cy="690667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5160181" y="3649809"/>
            <a:ext cx="1114421" cy="431643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184" y="3593300"/>
            <a:ext cx="1491127" cy="516159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 rotWithShape="1"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068"/>
          <a:stretch/>
        </p:blipFill>
        <p:spPr>
          <a:xfrm>
            <a:off x="8258894" y="3706971"/>
            <a:ext cx="771891" cy="719936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34" y="4300987"/>
            <a:ext cx="684479" cy="769079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340" y="4165914"/>
            <a:ext cx="1103277" cy="760881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631" y="4209822"/>
            <a:ext cx="843271" cy="819681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 rotWithShape="1"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81" b="28133"/>
          <a:stretch/>
        </p:blipFill>
        <p:spPr>
          <a:xfrm>
            <a:off x="4047295" y="4307851"/>
            <a:ext cx="1901700" cy="532311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984" y="4296569"/>
            <a:ext cx="1551384" cy="607025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 rotWithShape="1"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480"/>
          <a:stretch/>
        </p:blipFill>
        <p:spPr>
          <a:xfrm>
            <a:off x="8247024" y="4478775"/>
            <a:ext cx="771591" cy="721983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33" y="5208121"/>
            <a:ext cx="1353187" cy="409809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032" y="5026958"/>
            <a:ext cx="530979" cy="711131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 rotWithShape="1"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62" t="24100" r="23324" b="20183"/>
          <a:stretch/>
        </p:blipFill>
        <p:spPr>
          <a:xfrm>
            <a:off x="3242547" y="4950455"/>
            <a:ext cx="916785" cy="878975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 rotWithShape="1"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1" t="15249" r="4715" b="14278"/>
          <a:stretch/>
        </p:blipFill>
        <p:spPr>
          <a:xfrm>
            <a:off x="4614232" y="5121690"/>
            <a:ext cx="1779131" cy="548171"/>
          </a:xfrm>
          <a:prstGeom prst="rect">
            <a:avLst/>
          </a:prstGeom>
        </p:spPr>
      </p:pic>
      <p:pic>
        <p:nvPicPr>
          <p:cNvPr id="100" name="Picture 99"/>
          <p:cNvPicPr/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6865"/>
            <a:ext cx="9144000" cy="960051"/>
          </a:xfrm>
          <a:prstGeom prst="rect">
            <a:avLst/>
          </a:prstGeom>
        </p:spPr>
      </p:pic>
      <p:pic>
        <p:nvPicPr>
          <p:cNvPr id="1028" name="Picture 4" descr="Retour accueil">
            <a:hlinkClick r:id="rId46"/>
          </p:cNvPr>
          <p:cNvPicPr>
            <a:picLocks noChangeAspect="1" noChangeArrowheads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703" y="5014227"/>
            <a:ext cx="2286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2"/>
          <p:cNvPicPr>
            <a:picLocks noChangeAspect="1" noChangeArrowheads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12" y="6072317"/>
            <a:ext cx="3312368" cy="669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5016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688C30-C6D7-45D4-8CE0-FE5F4DF09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2BFDD-D0B3-48C2-8361-4CD55D005259}" type="slidenum">
              <a:rPr lang="en-GB" smtClean="0"/>
              <a:t>7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91724C-C6D1-486A-BCD7-B42017C7B21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6865"/>
            <a:ext cx="9144000" cy="960051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98A2C346-8EFD-4DAA-9B58-714A2D63F7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12" y="6072317"/>
            <a:ext cx="3312368" cy="669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C6A1DC-58C1-43FB-9EA8-D16213F7558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01" b="15137"/>
          <a:stretch/>
        </p:blipFill>
        <p:spPr>
          <a:xfrm>
            <a:off x="6553290" y="876778"/>
            <a:ext cx="2568871" cy="9981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B906068-866F-4D82-90E5-7C306EF67E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985" y="1889480"/>
            <a:ext cx="3483307" cy="8127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DBE35D8-B013-452B-8D4C-1896F17ACFE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90" b="10064"/>
          <a:stretch/>
        </p:blipFill>
        <p:spPr>
          <a:xfrm>
            <a:off x="6934075" y="2430128"/>
            <a:ext cx="1941117" cy="150292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7F40EF3-33A1-4D18-96F9-568D26ACFFB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838" y="784115"/>
            <a:ext cx="2716617" cy="10607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C8C6C1B-52CC-4B3A-9195-C870D59104B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00" r="30761" b="26432"/>
          <a:stretch/>
        </p:blipFill>
        <p:spPr>
          <a:xfrm>
            <a:off x="2965985" y="260648"/>
            <a:ext cx="3482995" cy="822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40A94A6-C36A-4F90-AAF1-FD2F6B32810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025" y="3427791"/>
            <a:ext cx="2823435" cy="84534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39CF60F-ACCE-4346-91FE-D5600ADA921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94" y="2221036"/>
            <a:ext cx="1712023" cy="1712023"/>
          </a:xfrm>
          <a:prstGeom prst="rect">
            <a:avLst/>
          </a:prstGeom>
        </p:spPr>
      </p:pic>
      <p:pic>
        <p:nvPicPr>
          <p:cNvPr id="15" name="Content Placeholder 7">
            <a:extLst>
              <a:ext uri="{FF2B5EF4-FFF2-40B4-BE49-F238E27FC236}">
                <a16:creationId xmlns:a16="http://schemas.microsoft.com/office/drawing/2014/main" id="{21706154-09D1-449B-991F-FBEE868413D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508" y="4897616"/>
            <a:ext cx="3826140" cy="55709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569E94E-3D4A-4CA1-80EB-629A78A98F32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97" b="23830"/>
          <a:stretch/>
        </p:blipFill>
        <p:spPr>
          <a:xfrm>
            <a:off x="328742" y="4631494"/>
            <a:ext cx="2401527" cy="957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874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688C30-C6D7-45D4-8CE0-FE5F4DF09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2BFDD-D0B3-48C2-8361-4CD55D005259}" type="slidenum">
              <a:rPr lang="en-GB" smtClean="0"/>
              <a:t>8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91724C-C6D1-486A-BCD7-B42017C7B21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6865"/>
            <a:ext cx="9144000" cy="960051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98A2C346-8EFD-4DAA-9B58-714A2D63F7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12" y="6072317"/>
            <a:ext cx="3312368" cy="669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7CB1B38-12E2-4DC4-93F9-C9F631B4CC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9707035"/>
              </p:ext>
            </p:extLst>
          </p:nvPr>
        </p:nvGraphicFramePr>
        <p:xfrm>
          <a:off x="0" y="1"/>
          <a:ext cx="9144000" cy="5886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3728">
                  <a:extLst>
                    <a:ext uri="{9D8B030D-6E8A-4147-A177-3AD203B41FA5}">
                      <a16:colId xmlns:a16="http://schemas.microsoft.com/office/drawing/2014/main" val="256915511"/>
                    </a:ext>
                  </a:extLst>
                </a:gridCol>
                <a:gridCol w="7020272">
                  <a:extLst>
                    <a:ext uri="{9D8B030D-6E8A-4147-A177-3AD203B41FA5}">
                      <a16:colId xmlns:a16="http://schemas.microsoft.com/office/drawing/2014/main" val="4021188853"/>
                    </a:ext>
                  </a:extLst>
                </a:gridCol>
              </a:tblGrid>
              <a:tr h="1213464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International Bodies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World Bank | IMF | G20 Infrastructure Hub | World Economic Forum | European Commission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7952635"/>
                  </a:ext>
                </a:extLst>
              </a:tr>
              <a:tr h="1571596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Governments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USA-GAO | UK – </a:t>
                      </a:r>
                      <a:r>
                        <a:rPr lang="en-US" sz="24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DfT</a:t>
                      </a:r>
                      <a:r>
                        <a:rPr lang="en-US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Cabinet Office, National Audit Office, MHCLG | UAE | Qatar | Ireland | South Africa | Vietnam</a:t>
                      </a:r>
                    </a:p>
                    <a:p>
                      <a:endParaRPr lang="en-US" sz="2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371175"/>
                  </a:ext>
                </a:extLst>
              </a:tr>
              <a:tr h="3101804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Major Clients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Network Rail, UK | Highways England | Infrastructure Ontario, Canada | WAMTA, USA | Irish Housing Agency | BAM, Netherlands | IATA | China National Aviation Fuel Group | State Grid Corporation of China | China </a:t>
                      </a:r>
                      <a:r>
                        <a:rPr lang="en-US" sz="24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Harbour</a:t>
                      </a:r>
                      <a:r>
                        <a:rPr lang="en-US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Engineering | China Railway Construction Group | IBM | Hong Kong Jockey Club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35127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36174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688C30-C6D7-45D4-8CE0-FE5F4DF09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2BFDD-D0B3-48C2-8361-4CD55D005259}" type="slidenum">
              <a:rPr lang="en-GB" smtClean="0"/>
              <a:t>9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91724C-C6D1-486A-BCD7-B42017C7B21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6865"/>
            <a:ext cx="9144000" cy="960051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98A2C346-8EFD-4DAA-9B58-714A2D63F7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12" y="6072317"/>
            <a:ext cx="3312368" cy="669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59416BA-4A5C-4BDC-BE7C-E0488330EC98}"/>
              </a:ext>
            </a:extLst>
          </p:cNvPr>
          <p:cNvSpPr txBox="1"/>
          <p:nvPr/>
        </p:nvSpPr>
        <p:spPr>
          <a:xfrm>
            <a:off x="593812" y="908720"/>
            <a:ext cx="52235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chemeClr val="accent1">
                    <a:lumMod val="50000"/>
                  </a:schemeClr>
                </a:solidFill>
              </a:rPr>
              <a:t>Where ICMS 2 takes us…….</a:t>
            </a:r>
          </a:p>
        </p:txBody>
      </p:sp>
    </p:spTree>
    <p:extLst>
      <p:ext uri="{BB962C8B-B14F-4D97-AF65-F5344CB8AC3E}">
        <p14:creationId xmlns:p14="http://schemas.microsoft.com/office/powerpoint/2010/main" val="8242082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29EDA65EEEE5C44A963F92E89547852" ma:contentTypeVersion="5" ma:contentTypeDescription="Create a new document." ma:contentTypeScope="" ma:versionID="ce7a9af894557fba0336ffb177b3d0ec">
  <xsd:schema xmlns:xsd="http://www.w3.org/2001/XMLSchema" xmlns:xs="http://www.w3.org/2001/XMLSchema" xmlns:p="http://schemas.microsoft.com/office/2006/metadata/properties" xmlns:ns3="9185df22-72f6-443e-86c3-9d15a0f52a4d" targetNamespace="http://schemas.microsoft.com/office/2006/metadata/properties" ma:root="true" ma:fieldsID="5f5f833cd5bb992b7dfffa3540a9543d" ns3:_="">
    <xsd:import namespace="9185df22-72f6-443e-86c3-9d15a0f52a4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85df22-72f6-443e-86c3-9d15a0f52a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ABF7880-04A5-4CD1-AABF-32B6DFBBC3C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3A409D5-58C9-4C57-93E2-5A13BD8FB1AB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9185df22-72f6-443e-86c3-9d15a0f52a4d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F594EBC-9C54-4F2B-A051-61BB49BA65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185df22-72f6-443e-86c3-9d15a0f52a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6805</TotalTime>
  <Words>232</Words>
  <Application>Microsoft Office PowerPoint</Application>
  <PresentationFormat>On-screen Show (4:3)</PresentationFormat>
  <Paragraphs>57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RICS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Construction Measurement Standards (ICMS)</dc:title>
  <dc:creator>Richard Stokes</dc:creator>
  <cp:lastModifiedBy>Steven Thompson</cp:lastModifiedBy>
  <cp:revision>183</cp:revision>
  <dcterms:created xsi:type="dcterms:W3CDTF">2015-10-01T07:58:34Z</dcterms:created>
  <dcterms:modified xsi:type="dcterms:W3CDTF">2019-09-18T11:13:10Z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0x010100829EDA65EEEE5C44A963F92E89547852</vt:lpwstr>
  </property>
</Properties>
</file>