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9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44" r:id="rId3"/>
    <p:sldMasterId id="2147483761" r:id="rId4"/>
    <p:sldMasterId id="2147483804" r:id="rId5"/>
    <p:sldMasterId id="2147483846" r:id="rId6"/>
    <p:sldMasterId id="2147483863" r:id="rId7"/>
    <p:sldMasterId id="2147483894" r:id="rId8"/>
    <p:sldMasterId id="2147483922" r:id="rId9"/>
    <p:sldMasterId id="2147483956" r:id="rId10"/>
    <p:sldMasterId id="2147483973" r:id="rId11"/>
  </p:sldMasterIdLst>
  <p:notesMasterIdLst>
    <p:notesMasterId r:id="rId38"/>
  </p:notesMasterIdLst>
  <p:handoutMasterIdLst>
    <p:handoutMasterId r:id="rId39"/>
  </p:handoutMasterIdLst>
  <p:sldIdLst>
    <p:sldId id="268" r:id="rId12"/>
    <p:sldId id="358" r:id="rId13"/>
    <p:sldId id="359" r:id="rId14"/>
    <p:sldId id="383" r:id="rId15"/>
    <p:sldId id="389" r:id="rId16"/>
    <p:sldId id="387" r:id="rId17"/>
    <p:sldId id="349" r:id="rId18"/>
    <p:sldId id="362" r:id="rId19"/>
    <p:sldId id="274" r:id="rId20"/>
    <p:sldId id="365" r:id="rId21"/>
    <p:sldId id="366" r:id="rId22"/>
    <p:sldId id="367" r:id="rId23"/>
    <p:sldId id="377" r:id="rId24"/>
    <p:sldId id="378" r:id="rId25"/>
    <p:sldId id="336" r:id="rId26"/>
    <p:sldId id="371" r:id="rId27"/>
    <p:sldId id="380" r:id="rId28"/>
    <p:sldId id="373" r:id="rId29"/>
    <p:sldId id="376" r:id="rId30"/>
    <p:sldId id="374" r:id="rId31"/>
    <p:sldId id="384" r:id="rId32"/>
    <p:sldId id="388" r:id="rId33"/>
    <p:sldId id="357" r:id="rId34"/>
    <p:sldId id="385" r:id="rId35"/>
    <p:sldId id="390" r:id="rId36"/>
    <p:sldId id="289" r:id="rId37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Vazquez" initials="SV" lastIdx="0" clrIdx="0">
    <p:extLst>
      <p:ext uri="{19B8F6BF-5375-455C-9EA6-DF929625EA0E}">
        <p15:presenceInfo xmlns:p15="http://schemas.microsoft.com/office/powerpoint/2012/main" userId="S-1-5-21-2883364467-3234481842-636287805-1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30405"/>
    <a:srgbClr val="0033CC"/>
    <a:srgbClr val="0000CC"/>
    <a:srgbClr val="6666FF"/>
    <a:srgbClr val="5A5D6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87607" autoAdjust="0"/>
  </p:normalViewPr>
  <p:slideViewPr>
    <p:cSldViewPr>
      <p:cViewPr varScale="1">
        <p:scale>
          <a:sx n="56" d="100"/>
          <a:sy n="56" d="100"/>
        </p:scale>
        <p:origin x="164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azquez\Downloads\data%20(20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azquez\Downloads\data%20(20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Sheet1!$E$8</c:f>
              <c:strCache>
                <c:ptCount val="1"/>
                <c:pt idx="0">
                  <c:v>EADs adopted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Sheet1!$F$7:$J$7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Sheet1!$F$8:$J$8</c:f>
              <c:numCache>
                <c:formatCode>General</c:formatCode>
                <c:ptCount val="5"/>
                <c:pt idx="0">
                  <c:v>25</c:v>
                </c:pt>
                <c:pt idx="1">
                  <c:v>54</c:v>
                </c:pt>
                <c:pt idx="2">
                  <c:v>110</c:v>
                </c:pt>
                <c:pt idx="3">
                  <c:v>58</c:v>
                </c:pt>
                <c:pt idx="4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A-4A1A-A904-4049B79A4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1782816"/>
        <c:axId val="391784784"/>
      </c:barChart>
      <c:catAx>
        <c:axId val="39178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784784"/>
        <c:crosses val="autoZero"/>
        <c:auto val="1"/>
        <c:lblAlgn val="ctr"/>
        <c:lblOffset val="100"/>
        <c:noMultiLvlLbl val="0"/>
      </c:catAx>
      <c:valAx>
        <c:axId val="39178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78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Sheet1!$E$4</c:f>
              <c:strCache>
                <c:ptCount val="1"/>
                <c:pt idx="0">
                  <c:v>ETAs issued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Sheet1!$F$3:$K$3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Sheet1!$F$4:$K$4</c:f>
              <c:numCache>
                <c:formatCode>General</c:formatCode>
                <c:ptCount val="6"/>
                <c:pt idx="0">
                  <c:v>23</c:v>
                </c:pt>
                <c:pt idx="1">
                  <c:v>714</c:v>
                </c:pt>
                <c:pt idx="2">
                  <c:v>1016</c:v>
                </c:pt>
                <c:pt idx="3">
                  <c:v>1286</c:v>
                </c:pt>
                <c:pt idx="4">
                  <c:v>1598</c:v>
                </c:pt>
                <c:pt idx="5">
                  <c:v>1843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BD-4831-A223-43351BFD1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1784128"/>
        <c:axId val="391792000"/>
      </c:lineChart>
      <c:catAx>
        <c:axId val="39178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792000"/>
        <c:crosses val="autoZero"/>
        <c:auto val="1"/>
        <c:lblAlgn val="ctr"/>
        <c:lblOffset val="100"/>
        <c:noMultiLvlLbl val="0"/>
      </c:catAx>
      <c:valAx>
        <c:axId val="39179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78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3633"/>
          </a:xfrm>
          <a:prstGeom prst="rect">
            <a:avLst/>
          </a:prstGeom>
        </p:spPr>
        <p:txBody>
          <a:bodyPr vert="horz" lIns="91105" tIns="45552" rIns="91105" bIns="4555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3633"/>
          </a:xfrm>
          <a:prstGeom prst="rect">
            <a:avLst/>
          </a:prstGeom>
        </p:spPr>
        <p:txBody>
          <a:bodyPr vert="horz" lIns="91105" tIns="45552" rIns="91105" bIns="45552" rtlCol="0"/>
          <a:lstStyle>
            <a:lvl1pPr algn="r">
              <a:defRPr sz="1200"/>
            </a:lvl1pPr>
          </a:lstStyle>
          <a:p>
            <a:fld id="{0EFB46CF-9013-46C7-9ADB-A0ED6A5BD6FC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3633"/>
          </a:xfrm>
          <a:prstGeom prst="rect">
            <a:avLst/>
          </a:prstGeom>
        </p:spPr>
        <p:txBody>
          <a:bodyPr vert="horz" lIns="91105" tIns="45552" rIns="91105" bIns="4555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3633"/>
          </a:xfrm>
          <a:prstGeom prst="rect">
            <a:avLst/>
          </a:prstGeom>
        </p:spPr>
        <p:txBody>
          <a:bodyPr vert="horz" lIns="91105" tIns="45552" rIns="91105" bIns="45552" rtlCol="0" anchor="b"/>
          <a:lstStyle>
            <a:lvl1pPr algn="r">
              <a:defRPr sz="1200"/>
            </a:lvl1pPr>
          </a:lstStyle>
          <a:p>
            <a:fld id="{922ADCA8-6420-44BC-B59D-2FC507EC1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273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8"/>
          </a:xfrm>
          <a:prstGeom prst="rect">
            <a:avLst/>
          </a:prstGeom>
        </p:spPr>
        <p:txBody>
          <a:bodyPr vert="horz" lIns="91105" tIns="45552" rIns="91105" bIns="4555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348"/>
          </a:xfrm>
          <a:prstGeom prst="rect">
            <a:avLst/>
          </a:prstGeom>
        </p:spPr>
        <p:txBody>
          <a:bodyPr vert="horz" lIns="91105" tIns="45552" rIns="91105" bIns="45552" rtlCol="0"/>
          <a:lstStyle>
            <a:lvl1pPr algn="r">
              <a:defRPr sz="1200"/>
            </a:lvl1pPr>
          </a:lstStyle>
          <a:p>
            <a:fld id="{7001C0CD-D272-4B7D-B8C0-F2E0A1AA121C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5" tIns="45552" rIns="91105" bIns="4555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 vert="horz" lIns="91105" tIns="45552" rIns="91105" bIns="45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105" tIns="45552" rIns="91105" bIns="4555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105" tIns="45552" rIns="91105" bIns="45552" rtlCol="0" anchor="b"/>
          <a:lstStyle>
            <a:lvl1pPr algn="r">
              <a:defRPr sz="1200"/>
            </a:lvl1pPr>
          </a:lstStyle>
          <a:p>
            <a:fld id="{2CB661E5-43A8-48AB-BDC2-9E35255BB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80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61E5-43A8-48AB-BDC2-9E35255BB5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70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61E5-43A8-48AB-BDC2-9E35255BB53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61E5-43A8-48AB-BDC2-9E35255BB533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81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61E5-43A8-48AB-BDC2-9E35255BB533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6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FC6AD8-7C47-459D-9435-72DAA73AED54}" type="slidenum">
              <a:rPr lang="de-DE" altLang="de-DE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10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61E5-43A8-48AB-BDC2-9E35255BB533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28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61E5-43A8-48AB-BDC2-9E35255BB533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50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61E5-43A8-48AB-BDC2-9E35255BB53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0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 dirty="0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 dirty="0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9758-56DC-43C2-AEDE-842EE23CA944}" type="slidenum">
              <a:rPr lang="fr-BE">
                <a:solidFill>
                  <a:srgbClr val="282F35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694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  <a:latin typeface="Calibri"/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  <a:latin typeface="Calibri"/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F50D-021F-489F-AB6A-DEB425A43C60}" type="slidenum">
              <a:rPr lang="fr-BE">
                <a:solidFill>
                  <a:srgbClr val="282F35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3384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D14C-ECDC-457B-96EA-905AF2F36E0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6341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87624" y="476672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1151621" y="1265361"/>
            <a:ext cx="7489143" cy="45399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271463" indent="-271463">
              <a:spcBef>
                <a:spcPts val="450"/>
              </a:spcBef>
              <a:buSzPct val="100000"/>
              <a:buFont typeface="Wingdings" panose="05000000000000000000" pitchFamily="2" charset="2"/>
              <a:buChar char=""/>
              <a:defRPr sz="1500"/>
            </a:lvl2pPr>
            <a:lvl3pPr marL="535781" indent="-264319">
              <a:buClr>
                <a:srgbClr val="99B9D1"/>
              </a:buClr>
              <a:buFont typeface="Wingdings" panose="05000000000000000000" pitchFamily="2" charset="2"/>
              <a:buChar char="n"/>
              <a:defRPr lang="de-DE" sz="1500" dirty="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807244" indent="-271463">
              <a:buClr>
                <a:srgbClr val="CCDCE8"/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	                     </a:t>
            </a:r>
            <a:fld id="{378833F8-444E-41F8-8402-63CD6903DB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5160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43608" y="548680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833F8-444E-41F8-8402-63CD6903DB8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61847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476672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151620" y="1265360"/>
            <a:ext cx="3564396" cy="462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 marL="271463" indent="-271463">
              <a:buFont typeface="Wingdings" panose="05000000000000000000" pitchFamily="2" charset="2"/>
              <a:buChar char="n"/>
              <a:defRPr sz="1500"/>
            </a:lvl2pPr>
            <a:lvl3pPr marL="535781" indent="-264319">
              <a:buClr>
                <a:schemeClr val="accent1"/>
              </a:buClr>
              <a:buFont typeface="Wingdings" panose="05000000000000000000" pitchFamily="2" charset="2"/>
              <a:buChar char="n"/>
              <a:defRPr sz="1500"/>
            </a:lvl3pPr>
            <a:lvl4pPr marL="807244" indent="-271463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5076826" y="1263896"/>
            <a:ext cx="3563938" cy="4649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 marL="271463" indent="-271463">
              <a:buFont typeface="Wingdings" panose="05000000000000000000" pitchFamily="2" charset="2"/>
              <a:buChar char="n"/>
              <a:defRPr sz="1500"/>
            </a:lvl2pPr>
            <a:lvl3pPr marL="535781" indent="-264319">
              <a:buClr>
                <a:schemeClr val="accent1"/>
              </a:buClr>
              <a:buFont typeface="Wingdings" panose="05000000000000000000" pitchFamily="2" charset="2"/>
              <a:buChar char="n"/>
              <a:defRPr sz="1500"/>
            </a:lvl3pPr>
            <a:lvl4pPr marL="807244" indent="-271463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8833F8-444E-41F8-8402-63CD6903DB8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21436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 dirty="0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 dirty="0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9758-56DC-43C2-AEDE-842EE23CA944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328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E65D-7FBB-4F27-9AD3-D0F1F9645536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297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DF0F-4BB7-4E98-BFBA-31D6FCE03CD6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883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AB9B-E8E3-4193-8F18-DC41EF33842B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63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1468-3E09-48D6-AD6A-58760FEEEF32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103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ACD9-3B7D-4C54-A70E-470272EFC687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9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14356"/>
            <a:ext cx="2057400" cy="5411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4356"/>
            <a:ext cx="6019800" cy="5411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  <a:latin typeface="Calibri"/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  <a:latin typeface="Calibri"/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6D4C-F8CB-4DF8-8466-A7BAEED2CFE2}" type="slidenum">
              <a:rPr lang="fr-BE">
                <a:solidFill>
                  <a:srgbClr val="282F35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4394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2E4D-2CEC-4764-900B-EE1AF0982B7A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933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33531"/>
            <a:ext cx="3008313" cy="4481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7A8B-49AD-4548-8FCB-3B01E5ADC957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537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EFAB-644D-4783-9504-9846465ABC85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221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F50D-021F-489F-AB6A-DEB425A43C60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252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14356"/>
            <a:ext cx="2057400" cy="5411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4356"/>
            <a:ext cx="6019800" cy="5411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6D4C-F8CB-4DF8-8466-A7BAEED2CFE2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377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26CE-0F38-4C7D-AFB3-F84D41FD53E8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75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D14C-ECDC-457B-96EA-905AF2F36E01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90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378833F8-444E-41F8-8402-63CD6903DB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76143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algn="r">
              <a:defRPr/>
            </a:pPr>
            <a:fld id="{378833F8-444E-41F8-8402-63CD6903DB8A}" type="slidenum">
              <a:rPr lang="de-DE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85332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0F0DF0F-4BB7-4E98-BFBA-31D6FCE03CD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415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  <a:latin typeface="Calibri"/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  <a:latin typeface="Calibri"/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26CE-0F38-4C7D-AFB3-F84D41FD53E8}" type="slidenum">
              <a:rPr lang="fr-BE">
                <a:solidFill>
                  <a:srgbClr val="282F35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2073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AB9B-E8E3-4193-8F18-DC41EF3384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8827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1468-3E09-48D6-AD6A-58760FEEEF3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4063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B2CACD9-3B7D-4C54-A70E-470272EFC687}" type="slidenum">
              <a:rPr lang="de-DE"/>
              <a:pPr>
                <a:defRPr/>
              </a:pPr>
              <a:t>‹#›</a:t>
            </a:fld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1797765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2E4D-2CEC-4764-900B-EE1AF0982B7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52625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643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33531"/>
            <a:ext cx="3008313" cy="44815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7A8B-49AD-4548-8FCB-3B01E5ADC95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63908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EFAB-644D-4783-9504-9846465ABC8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8130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F50D-021F-489F-AB6A-DEB425A43C6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0009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14358"/>
            <a:ext cx="2057400" cy="5411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4358"/>
            <a:ext cx="6019800" cy="5411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6D4C-F8CB-4DF8-8466-A7BAEED2CFE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9189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71502"/>
            <a:ext cx="8229600" cy="555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4586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26CE-0F38-4C7D-AFB3-F84D41FD53E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0020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D14C-ECDC-457B-96EA-905AF2F36E0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802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  <a:latin typeface="Calibri"/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  <a:latin typeface="Calibri"/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D14C-ECDC-457B-96EA-905AF2F36E01}" type="slidenum">
              <a:rPr lang="fr-BE">
                <a:solidFill>
                  <a:srgbClr val="282F35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2874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87624" y="476672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1151621" y="1265361"/>
            <a:ext cx="7489143" cy="45399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271463" indent="-271463">
              <a:spcBef>
                <a:spcPts val="450"/>
              </a:spcBef>
              <a:buSzPct val="100000"/>
              <a:buFont typeface="Wingdings" panose="05000000000000000000" pitchFamily="2" charset="2"/>
              <a:buChar char=""/>
              <a:defRPr sz="1500"/>
            </a:lvl2pPr>
            <a:lvl3pPr marL="535781" indent="-264319">
              <a:buClr>
                <a:srgbClr val="99B9D1"/>
              </a:buClr>
              <a:buFont typeface="Wingdings" panose="05000000000000000000" pitchFamily="2" charset="2"/>
              <a:buChar char="n"/>
              <a:defRPr lang="de-DE" sz="1500" dirty="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807244" indent="-271463">
              <a:buClr>
                <a:srgbClr val="CCDCE8"/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	                     </a:t>
            </a:r>
            <a:fld id="{378833F8-444E-41F8-8402-63CD6903DB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0467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43608" y="548680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833F8-444E-41F8-8402-63CD6903DB8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00575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476672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151620" y="1265360"/>
            <a:ext cx="3564396" cy="462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 marL="271463" indent="-271463">
              <a:buFont typeface="Wingdings" panose="05000000000000000000" pitchFamily="2" charset="2"/>
              <a:buChar char="n"/>
              <a:defRPr sz="1500"/>
            </a:lvl2pPr>
            <a:lvl3pPr marL="535781" indent="-264319">
              <a:buClr>
                <a:schemeClr val="accent1"/>
              </a:buClr>
              <a:buFont typeface="Wingdings" panose="05000000000000000000" pitchFamily="2" charset="2"/>
              <a:buChar char="n"/>
              <a:defRPr sz="1500"/>
            </a:lvl3pPr>
            <a:lvl4pPr marL="807244" indent="-271463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5076826" y="1263896"/>
            <a:ext cx="3563938" cy="4649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 marL="271463" indent="-271463">
              <a:buFont typeface="Wingdings" panose="05000000000000000000" pitchFamily="2" charset="2"/>
              <a:buChar char="n"/>
              <a:defRPr sz="1500"/>
            </a:lvl2pPr>
            <a:lvl3pPr marL="535781" indent="-264319">
              <a:buClr>
                <a:schemeClr val="accent1"/>
              </a:buClr>
              <a:buFont typeface="Wingdings" panose="05000000000000000000" pitchFamily="2" charset="2"/>
              <a:buChar char="n"/>
              <a:defRPr sz="1500"/>
            </a:lvl3pPr>
            <a:lvl4pPr marL="807244" indent="-271463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8833F8-444E-41F8-8402-63CD6903DB8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46766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378833F8-444E-41F8-8402-63CD6903DB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8467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algn="r">
              <a:defRPr/>
            </a:pPr>
            <a:fld id="{378833F8-444E-41F8-8402-63CD6903DB8A}" type="slidenum">
              <a:rPr lang="de-DE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58979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0F0DF0F-4BB7-4E98-BFBA-31D6FCE03CD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50758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AB9B-E8E3-4193-8F18-DC41EF3384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81055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1468-3E09-48D6-AD6A-58760FEEEF3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8765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B2CACD9-3B7D-4C54-A70E-470272EFC687}" type="slidenum">
              <a:rPr lang="de-DE"/>
              <a:pPr>
                <a:defRPr/>
              </a:pPr>
              <a:t>‹#›</a:t>
            </a:fld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019981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2E4D-2CEC-4764-900B-EE1AF0982B7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112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 dirty="0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 dirty="0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9758-56DC-43C2-AEDE-842EE23CA944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429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643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33531"/>
            <a:ext cx="3008313" cy="44815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7A8B-49AD-4548-8FCB-3B01E5ADC95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5508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EFAB-644D-4783-9504-9846465ABC8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194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F50D-021F-489F-AB6A-DEB425A43C6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090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14358"/>
            <a:ext cx="2057400" cy="5411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4358"/>
            <a:ext cx="6019800" cy="5411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6D4C-F8CB-4DF8-8466-A7BAEED2CFE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10880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71502"/>
            <a:ext cx="8229600" cy="555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4586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26CE-0F38-4C7D-AFB3-F84D41FD53E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6090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D14C-ECDC-457B-96EA-905AF2F36E0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20561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87624" y="476672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1151621" y="1265361"/>
            <a:ext cx="7489143" cy="45399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271463" indent="-271463">
              <a:spcBef>
                <a:spcPts val="450"/>
              </a:spcBef>
              <a:buSzPct val="100000"/>
              <a:buFont typeface="Wingdings" panose="05000000000000000000" pitchFamily="2" charset="2"/>
              <a:buChar char=""/>
              <a:defRPr sz="1500"/>
            </a:lvl2pPr>
            <a:lvl3pPr marL="535781" indent="-264319">
              <a:buClr>
                <a:srgbClr val="99B9D1"/>
              </a:buClr>
              <a:buFont typeface="Wingdings" panose="05000000000000000000" pitchFamily="2" charset="2"/>
              <a:buChar char="n"/>
              <a:defRPr lang="de-DE" sz="1500" dirty="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807244" indent="-271463">
              <a:buClr>
                <a:srgbClr val="CCDCE8"/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	                     </a:t>
            </a:r>
            <a:fld id="{378833F8-444E-41F8-8402-63CD6903DB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1240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43608" y="548680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833F8-444E-41F8-8402-63CD6903DB8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2778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476672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151620" y="1265360"/>
            <a:ext cx="3564396" cy="462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 marL="271463" indent="-271463">
              <a:buFont typeface="Wingdings" panose="05000000000000000000" pitchFamily="2" charset="2"/>
              <a:buChar char="n"/>
              <a:defRPr sz="1500"/>
            </a:lvl2pPr>
            <a:lvl3pPr marL="535781" indent="-264319">
              <a:buClr>
                <a:schemeClr val="accent1"/>
              </a:buClr>
              <a:buFont typeface="Wingdings" panose="05000000000000000000" pitchFamily="2" charset="2"/>
              <a:buChar char="n"/>
              <a:defRPr sz="1500"/>
            </a:lvl3pPr>
            <a:lvl4pPr marL="807244" indent="-271463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5076826" y="1263896"/>
            <a:ext cx="3563938" cy="4649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 marL="271463" indent="-271463">
              <a:buFont typeface="Wingdings" panose="05000000000000000000" pitchFamily="2" charset="2"/>
              <a:buChar char="n"/>
              <a:defRPr sz="1500"/>
            </a:lvl2pPr>
            <a:lvl3pPr marL="535781" indent="-264319">
              <a:buClr>
                <a:schemeClr val="accent1"/>
              </a:buClr>
              <a:buFont typeface="Wingdings" panose="05000000000000000000" pitchFamily="2" charset="2"/>
              <a:buChar char="n"/>
              <a:defRPr sz="1500"/>
            </a:lvl3pPr>
            <a:lvl4pPr marL="807244" indent="-271463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8833F8-444E-41F8-8402-63CD6903DB8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78372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378833F8-444E-41F8-8402-63CD6903DB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6845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E65D-7FBB-4F27-9AD3-D0F1F9645536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243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algn="r">
              <a:defRPr/>
            </a:pPr>
            <a:fld id="{378833F8-444E-41F8-8402-63CD6903DB8A}" type="slidenum">
              <a:rPr lang="de-DE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53521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0F0DF0F-4BB7-4E98-BFBA-31D6FCE03CD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37432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AB9B-E8E3-4193-8F18-DC41EF3384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1974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1468-3E09-48D6-AD6A-58760FEEEF3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9636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B2CACD9-3B7D-4C54-A70E-470272EFC687}" type="slidenum">
              <a:rPr lang="de-DE"/>
              <a:pPr>
                <a:defRPr/>
              </a:pPr>
              <a:t>‹#›</a:t>
            </a:fld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192737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2E4D-2CEC-4764-900B-EE1AF0982B7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1215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643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33531"/>
            <a:ext cx="3008313" cy="44815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7A8B-49AD-4548-8FCB-3B01E5ADC95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87022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EFAB-644D-4783-9504-9846465ABC8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08602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F50D-021F-489F-AB6A-DEB425A43C6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2120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14358"/>
            <a:ext cx="2057400" cy="5411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4358"/>
            <a:ext cx="6019800" cy="5411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6D4C-F8CB-4DF8-8466-A7BAEED2CFE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01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DF0F-4BB7-4E98-BFBA-31D6FCE03CD6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961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71502"/>
            <a:ext cx="8229600" cy="555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4586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26CE-0F38-4C7D-AFB3-F84D41FD53E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05012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D14C-ECDC-457B-96EA-905AF2F36E0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64344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87624" y="476672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1151621" y="1265361"/>
            <a:ext cx="7489143" cy="45399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271463" indent="-271463">
              <a:spcBef>
                <a:spcPts val="450"/>
              </a:spcBef>
              <a:buSzPct val="100000"/>
              <a:buFont typeface="Wingdings" panose="05000000000000000000" pitchFamily="2" charset="2"/>
              <a:buChar char=""/>
              <a:defRPr sz="1500"/>
            </a:lvl2pPr>
            <a:lvl3pPr marL="535781" indent="-264319">
              <a:buClr>
                <a:srgbClr val="99B9D1"/>
              </a:buClr>
              <a:buFont typeface="Wingdings" panose="05000000000000000000" pitchFamily="2" charset="2"/>
              <a:buChar char="n"/>
              <a:defRPr lang="de-DE" sz="1500" dirty="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807244" indent="-271463">
              <a:buClr>
                <a:srgbClr val="CCDCE8"/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	                     </a:t>
            </a:r>
            <a:fld id="{378833F8-444E-41F8-8402-63CD6903DB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754870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43608" y="548680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833F8-444E-41F8-8402-63CD6903DB8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99390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476672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151620" y="1265360"/>
            <a:ext cx="3564396" cy="462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 marL="271463" indent="-271463">
              <a:buFont typeface="Wingdings" panose="05000000000000000000" pitchFamily="2" charset="2"/>
              <a:buChar char="n"/>
              <a:defRPr sz="1500"/>
            </a:lvl2pPr>
            <a:lvl3pPr marL="535781" indent="-264319">
              <a:buClr>
                <a:schemeClr val="accent1"/>
              </a:buClr>
              <a:buFont typeface="Wingdings" panose="05000000000000000000" pitchFamily="2" charset="2"/>
              <a:buChar char="n"/>
              <a:defRPr sz="1500"/>
            </a:lvl3pPr>
            <a:lvl4pPr marL="807244" indent="-271463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5076826" y="1263896"/>
            <a:ext cx="3563938" cy="4649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 marL="271463" indent="-271463">
              <a:buFont typeface="Wingdings" panose="05000000000000000000" pitchFamily="2" charset="2"/>
              <a:buChar char="n"/>
              <a:defRPr sz="1500"/>
            </a:lvl2pPr>
            <a:lvl3pPr marL="535781" indent="-264319">
              <a:buClr>
                <a:schemeClr val="accent1"/>
              </a:buClr>
              <a:buFont typeface="Wingdings" panose="05000000000000000000" pitchFamily="2" charset="2"/>
              <a:buChar char="n"/>
              <a:defRPr sz="1500"/>
            </a:lvl3pPr>
            <a:lvl4pPr marL="807244" indent="-271463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8833F8-444E-41F8-8402-63CD6903DB8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8395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AB9B-E8E3-4193-8F18-DC41EF33842B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46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1468-3E09-48D6-AD6A-58760FEEEF32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35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ACD9-3B7D-4C54-A70E-470272EFC687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2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  <a:latin typeface="Calibri"/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  <a:latin typeface="Calibri"/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E65D-7FBB-4F27-9AD3-D0F1F9645536}" type="slidenum">
              <a:rPr lang="fr-BE">
                <a:solidFill>
                  <a:srgbClr val="282F35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666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2E4D-2CEC-4764-900B-EE1AF0982B7A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32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33531"/>
            <a:ext cx="3008313" cy="4481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7A8B-49AD-4548-8FCB-3B01E5ADC957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94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EFAB-644D-4783-9504-9846465ABC85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11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F50D-021F-489F-AB6A-DEB425A43C60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14356"/>
            <a:ext cx="2057400" cy="5411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4356"/>
            <a:ext cx="6019800" cy="5411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6D4C-F8CB-4DF8-8466-A7BAEED2CFE2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03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26CE-0F38-4C7D-AFB3-F84D41FD53E8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61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D14C-ECDC-457B-96EA-905AF2F36E01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68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378833F8-444E-41F8-8402-63CD6903DB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9110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algn="r">
              <a:defRPr/>
            </a:pPr>
            <a:fld id="{378833F8-444E-41F8-8402-63CD6903DB8A}" type="slidenum">
              <a:rPr lang="de-DE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7136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0F0DF0F-4BB7-4E98-BFBA-31D6FCE03CD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931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  <a:latin typeface="Calibri"/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  <a:latin typeface="Calibri"/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DF0F-4BB7-4E98-BFBA-31D6FCE03CD6}" type="slidenum">
              <a:rPr lang="fr-BE">
                <a:solidFill>
                  <a:srgbClr val="282F35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950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AB9B-E8E3-4193-8F18-DC41EF3384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63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1468-3E09-48D6-AD6A-58760FEEEF3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225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B2CACD9-3B7D-4C54-A70E-470272EFC687}" type="slidenum">
              <a:rPr lang="de-DE"/>
              <a:pPr>
                <a:defRPr/>
              </a:pPr>
              <a:t>‹#›</a:t>
            </a:fld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4138235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2E4D-2CEC-4764-900B-EE1AF0982B7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1525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643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33531"/>
            <a:ext cx="3008313" cy="44815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7A8B-49AD-4548-8FCB-3B01E5ADC95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3369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EFAB-644D-4783-9504-9846465ABC8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495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F50D-021F-489F-AB6A-DEB425A43C6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0246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14358"/>
            <a:ext cx="2057400" cy="5411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4358"/>
            <a:ext cx="6019800" cy="5411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6D4C-F8CB-4DF8-8466-A7BAEED2CFE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02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71502"/>
            <a:ext cx="8229600" cy="555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4586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26CE-0F38-4C7D-AFB3-F84D41FD53E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6115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D14C-ECDC-457B-96EA-905AF2F36E0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586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  <a:latin typeface="Calibri"/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  <a:latin typeface="Calibri"/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AB9B-E8E3-4193-8F18-DC41EF33842B}" type="slidenum">
              <a:rPr lang="fr-BE">
                <a:solidFill>
                  <a:srgbClr val="282F35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7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87624" y="476672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1151621" y="1265361"/>
            <a:ext cx="7489143" cy="45399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271463" indent="-271463">
              <a:spcBef>
                <a:spcPts val="450"/>
              </a:spcBef>
              <a:buSzPct val="100000"/>
              <a:buFont typeface="Wingdings" panose="05000000000000000000" pitchFamily="2" charset="2"/>
              <a:buChar char=""/>
              <a:defRPr sz="1500"/>
            </a:lvl2pPr>
            <a:lvl3pPr marL="535781" indent="-264319">
              <a:buClr>
                <a:srgbClr val="99B9D1"/>
              </a:buClr>
              <a:buFont typeface="Wingdings" panose="05000000000000000000" pitchFamily="2" charset="2"/>
              <a:buChar char="n"/>
              <a:defRPr lang="de-DE" sz="1500" dirty="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807244" indent="-271463">
              <a:buClr>
                <a:srgbClr val="CCDCE8"/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	                     </a:t>
            </a:r>
            <a:fld id="{378833F8-444E-41F8-8402-63CD6903DB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897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43608" y="548680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833F8-444E-41F8-8402-63CD6903DB8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355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476672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151620" y="1265360"/>
            <a:ext cx="3564396" cy="462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 marL="271463" indent="-271463">
              <a:buFont typeface="Wingdings" panose="05000000000000000000" pitchFamily="2" charset="2"/>
              <a:buChar char="n"/>
              <a:defRPr sz="1500"/>
            </a:lvl2pPr>
            <a:lvl3pPr marL="535781" indent="-264319">
              <a:buClr>
                <a:schemeClr val="accent1"/>
              </a:buClr>
              <a:buFont typeface="Wingdings" panose="05000000000000000000" pitchFamily="2" charset="2"/>
              <a:buChar char="n"/>
              <a:defRPr sz="1500"/>
            </a:lvl3pPr>
            <a:lvl4pPr marL="807244" indent="-271463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5076826" y="1263896"/>
            <a:ext cx="3563938" cy="4649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 marL="271463" indent="-271463">
              <a:buFont typeface="Wingdings" panose="05000000000000000000" pitchFamily="2" charset="2"/>
              <a:buChar char="n"/>
              <a:defRPr sz="1500"/>
            </a:lvl2pPr>
            <a:lvl3pPr marL="535781" indent="-264319">
              <a:buClr>
                <a:schemeClr val="accent1"/>
              </a:buClr>
              <a:buFont typeface="Wingdings" panose="05000000000000000000" pitchFamily="2" charset="2"/>
              <a:buChar char="n"/>
              <a:defRPr sz="1500"/>
            </a:lvl3pPr>
            <a:lvl4pPr marL="807244" indent="-271463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8833F8-444E-41F8-8402-63CD6903DB8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0300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378833F8-444E-41F8-8402-63CD6903DB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843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algn="r">
              <a:defRPr/>
            </a:pPr>
            <a:fld id="{378833F8-444E-41F8-8402-63CD6903DB8A}" type="slidenum">
              <a:rPr lang="de-DE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720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0F0DF0F-4BB7-4E98-BFBA-31D6FCE03CD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9976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AB9B-E8E3-4193-8F18-DC41EF3384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2037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1468-3E09-48D6-AD6A-58760FEEEF3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4276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B2CACD9-3B7D-4C54-A70E-470272EFC687}" type="slidenum">
              <a:rPr lang="de-DE"/>
              <a:pPr>
                <a:defRPr/>
              </a:pPr>
              <a:t>‹#›</a:t>
            </a:fld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0716497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2E4D-2CEC-4764-900B-EE1AF0982B7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  <a:latin typeface="Calibri"/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  <a:latin typeface="Calibri"/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1468-3E09-48D6-AD6A-58760FEEEF32}" type="slidenum">
              <a:rPr lang="fr-BE">
                <a:solidFill>
                  <a:srgbClr val="282F35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89107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643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33531"/>
            <a:ext cx="3008313" cy="44815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7A8B-49AD-4548-8FCB-3B01E5ADC95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063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EFAB-644D-4783-9504-9846465ABC8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36684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F50D-021F-489F-AB6A-DEB425A43C6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2143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14358"/>
            <a:ext cx="2057400" cy="5411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4358"/>
            <a:ext cx="6019800" cy="5411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6D4C-F8CB-4DF8-8466-A7BAEED2CFE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347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71502"/>
            <a:ext cx="8229600" cy="555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4586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26CE-0F38-4C7D-AFB3-F84D41FD53E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392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D14C-ECDC-457B-96EA-905AF2F36E0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7843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87624" y="476672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1151621" y="1265361"/>
            <a:ext cx="7489143" cy="45399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271463" indent="-271463">
              <a:spcBef>
                <a:spcPts val="450"/>
              </a:spcBef>
              <a:buSzPct val="100000"/>
              <a:buFont typeface="Wingdings" panose="05000000000000000000" pitchFamily="2" charset="2"/>
              <a:buChar char=""/>
              <a:defRPr sz="1500"/>
            </a:lvl2pPr>
            <a:lvl3pPr marL="535781" indent="-264319">
              <a:buClr>
                <a:srgbClr val="99B9D1"/>
              </a:buClr>
              <a:buFont typeface="Wingdings" panose="05000000000000000000" pitchFamily="2" charset="2"/>
              <a:buChar char="n"/>
              <a:defRPr lang="de-DE" sz="1500" dirty="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807244" indent="-271463">
              <a:buClr>
                <a:srgbClr val="CCDCE8"/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	                     </a:t>
            </a:r>
            <a:fld id="{378833F8-444E-41F8-8402-63CD6903DB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90558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43608" y="548680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833F8-444E-41F8-8402-63CD6903DB8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58260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476672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151620" y="1265360"/>
            <a:ext cx="3564396" cy="462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 marL="271463" indent="-271463">
              <a:buFont typeface="Wingdings" panose="05000000000000000000" pitchFamily="2" charset="2"/>
              <a:buChar char="n"/>
              <a:defRPr sz="1500"/>
            </a:lvl2pPr>
            <a:lvl3pPr marL="535781" indent="-264319">
              <a:buClr>
                <a:schemeClr val="accent1"/>
              </a:buClr>
              <a:buFont typeface="Wingdings" panose="05000000000000000000" pitchFamily="2" charset="2"/>
              <a:buChar char="n"/>
              <a:defRPr sz="1500"/>
            </a:lvl3pPr>
            <a:lvl4pPr marL="807244" indent="-271463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5076826" y="1263896"/>
            <a:ext cx="3563938" cy="4649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 marL="271463" indent="-271463">
              <a:buFont typeface="Wingdings" panose="05000000000000000000" pitchFamily="2" charset="2"/>
              <a:buChar char="n"/>
              <a:defRPr sz="1500"/>
            </a:lvl2pPr>
            <a:lvl3pPr marL="535781" indent="-264319">
              <a:buClr>
                <a:schemeClr val="accent1"/>
              </a:buClr>
              <a:buFont typeface="Wingdings" panose="05000000000000000000" pitchFamily="2" charset="2"/>
              <a:buChar char="n"/>
              <a:defRPr sz="1500"/>
            </a:lvl3pPr>
            <a:lvl4pPr marL="807244" indent="-271463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8833F8-444E-41F8-8402-63CD6903DB8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4874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 dirty="0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 dirty="0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9758-56DC-43C2-AEDE-842EE23CA944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0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  <a:latin typeface="Calibri"/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  <a:latin typeface="Calibri"/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ACD9-3B7D-4C54-A70E-470272EFC687}" type="slidenum">
              <a:rPr lang="fr-BE">
                <a:solidFill>
                  <a:srgbClr val="282F35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112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E65D-7FBB-4F27-9AD3-D0F1F9645536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883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DF0F-4BB7-4E98-BFBA-31D6FCE03CD6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37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AB9B-E8E3-4193-8F18-DC41EF33842B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917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1468-3E09-48D6-AD6A-58760FEEEF32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094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ACD9-3B7D-4C54-A70E-470272EFC687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356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2E4D-2CEC-4764-900B-EE1AF0982B7A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687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33531"/>
            <a:ext cx="3008313" cy="4481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7A8B-49AD-4548-8FCB-3B01E5ADC957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099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EFAB-644D-4783-9504-9846465ABC85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904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F50D-021F-489F-AB6A-DEB425A43C60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961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14356"/>
            <a:ext cx="2057400" cy="5411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4356"/>
            <a:ext cx="6019800" cy="5411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6D4C-F8CB-4DF8-8466-A7BAEED2CFE2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7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  <a:latin typeface="Calibri"/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  <a:latin typeface="Calibri"/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2E4D-2CEC-4764-900B-EE1AF0982B7A}" type="slidenum">
              <a:rPr lang="fr-BE">
                <a:solidFill>
                  <a:srgbClr val="282F35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9984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26CE-0F38-4C7D-AFB3-F84D41FD53E8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175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D14C-ECDC-457B-96EA-905AF2F36E01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259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378833F8-444E-41F8-8402-63CD6903DB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65706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algn="r">
              <a:defRPr/>
            </a:pPr>
            <a:fld id="{378833F8-444E-41F8-8402-63CD6903DB8A}" type="slidenum">
              <a:rPr lang="de-DE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82899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0F0DF0F-4BB7-4E98-BFBA-31D6FCE03CD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4336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AB9B-E8E3-4193-8F18-DC41EF3384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53677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1468-3E09-48D6-AD6A-58760FEEEF3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1130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B2CACD9-3B7D-4C54-A70E-470272EFC687}" type="slidenum">
              <a:rPr lang="de-DE"/>
              <a:pPr>
                <a:defRPr/>
              </a:pPr>
              <a:t>‹#›</a:t>
            </a:fld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0992903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2E4D-2CEC-4764-900B-EE1AF0982B7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52128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643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33531"/>
            <a:ext cx="3008313" cy="44815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7A8B-49AD-4548-8FCB-3B01E5ADC95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715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33531"/>
            <a:ext cx="3008313" cy="4481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  <a:latin typeface="Calibri"/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  <a:latin typeface="Calibri"/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7A8B-49AD-4548-8FCB-3B01E5ADC957}" type="slidenum">
              <a:rPr lang="fr-BE">
                <a:solidFill>
                  <a:srgbClr val="282F35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89850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EFAB-644D-4783-9504-9846465ABC8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9720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F50D-021F-489F-AB6A-DEB425A43C6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61044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14358"/>
            <a:ext cx="2057400" cy="5411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4358"/>
            <a:ext cx="6019800" cy="5411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6D4C-F8CB-4DF8-8466-A7BAEED2CFE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50498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71502"/>
            <a:ext cx="8229600" cy="555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4586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26CE-0F38-4C7D-AFB3-F84D41FD53E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5343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D14C-ECDC-457B-96EA-905AF2F36E0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6332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87624" y="476672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1151621" y="1265361"/>
            <a:ext cx="7489143" cy="45399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271463" indent="-271463">
              <a:spcBef>
                <a:spcPts val="450"/>
              </a:spcBef>
              <a:buSzPct val="100000"/>
              <a:buFont typeface="Wingdings" panose="05000000000000000000" pitchFamily="2" charset="2"/>
              <a:buChar char=""/>
              <a:defRPr sz="1500"/>
            </a:lvl2pPr>
            <a:lvl3pPr marL="535781" indent="-264319">
              <a:buClr>
                <a:srgbClr val="99B9D1"/>
              </a:buClr>
              <a:buFont typeface="Wingdings" panose="05000000000000000000" pitchFamily="2" charset="2"/>
              <a:buChar char="n"/>
              <a:defRPr lang="de-DE" sz="1500" dirty="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807244" indent="-271463">
              <a:buClr>
                <a:srgbClr val="CCDCE8"/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	                     </a:t>
            </a:r>
            <a:fld id="{378833F8-444E-41F8-8402-63CD6903DB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43669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43608" y="548680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833F8-444E-41F8-8402-63CD6903DB8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35440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476672"/>
            <a:ext cx="5940000" cy="72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151620" y="1265360"/>
            <a:ext cx="3564396" cy="462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 marL="271463" indent="-271463">
              <a:buFont typeface="Wingdings" panose="05000000000000000000" pitchFamily="2" charset="2"/>
              <a:buChar char="n"/>
              <a:defRPr sz="1500"/>
            </a:lvl2pPr>
            <a:lvl3pPr marL="535781" indent="-264319">
              <a:buClr>
                <a:schemeClr val="accent1"/>
              </a:buClr>
              <a:buFont typeface="Wingdings" panose="05000000000000000000" pitchFamily="2" charset="2"/>
              <a:buChar char="n"/>
              <a:defRPr sz="1500"/>
            </a:lvl3pPr>
            <a:lvl4pPr marL="807244" indent="-271463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5076826" y="1263896"/>
            <a:ext cx="3563938" cy="4649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 marL="271463" indent="-271463">
              <a:buFont typeface="Wingdings" panose="05000000000000000000" pitchFamily="2" charset="2"/>
              <a:buChar char="n"/>
              <a:defRPr sz="1500"/>
            </a:lvl2pPr>
            <a:lvl3pPr marL="535781" indent="-264319">
              <a:buClr>
                <a:schemeClr val="accent1"/>
              </a:buClr>
              <a:buFont typeface="Wingdings" panose="05000000000000000000" pitchFamily="2" charset="2"/>
              <a:buChar char="n"/>
              <a:defRPr sz="1500"/>
            </a:lvl3pPr>
            <a:lvl4pPr marL="807244" indent="-271463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n"/>
              <a:defRPr sz="1500"/>
            </a:lvl4pPr>
            <a:lvl5pPr marL="1078706" indent="-271463">
              <a:buFont typeface="Wingdings" panose="05000000000000000000" pitchFamily="2" charset="2"/>
              <a:buChar char="§"/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8833F8-444E-41F8-8402-63CD6903DB8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7893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378833F8-444E-41F8-8402-63CD6903DB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58592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algn="r">
              <a:defRPr/>
            </a:pPr>
            <a:fld id="{378833F8-444E-41F8-8402-63CD6903DB8A}" type="slidenum">
              <a:rPr lang="de-DE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3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  <a:latin typeface="Calibri"/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  <a:latin typeface="Calibri"/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EFAB-644D-4783-9504-9846465ABC85}" type="slidenum">
              <a:rPr lang="fr-BE">
                <a:solidFill>
                  <a:srgbClr val="282F35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7754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0F0DF0F-4BB7-4E98-BFBA-31D6FCE03CD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27580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AB9B-E8E3-4193-8F18-DC41EF3384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38100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1468-3E09-48D6-AD6A-58760FEEEF3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31433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EOTA2018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B2CACD9-3B7D-4C54-A70E-470272EFC687}" type="slidenum">
              <a:rPr lang="de-DE"/>
              <a:pPr>
                <a:defRPr/>
              </a:pPr>
              <a:t>‹#›</a:t>
            </a:fld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3987960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2E4D-2CEC-4764-900B-EE1AF0982B7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10304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643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33531"/>
            <a:ext cx="3008313" cy="44815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7A8B-49AD-4548-8FCB-3B01E5ADC95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41819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EFAB-644D-4783-9504-9846465ABC8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05082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F50D-021F-489F-AB6A-DEB425A43C6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24093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14358"/>
            <a:ext cx="2057400" cy="5411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4358"/>
            <a:ext cx="6019800" cy="5411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6D4C-F8CB-4DF8-8466-A7BAEED2CFE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9791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71502"/>
            <a:ext cx="8229600" cy="555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4586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EOTA2018</a:t>
            </a:r>
            <a:endParaRPr lang="fr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26CE-0F38-4C7D-AFB3-F84D41FD53E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383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  <a:latin typeface="Calibri"/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  <a:latin typeface="Calibri"/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8833F8-444E-41F8-8402-63CD6903DB8A}" type="slidenum">
              <a:rPr lang="fr-BE">
                <a:solidFill>
                  <a:srgbClr val="282F35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428625" y="428625"/>
            <a:ext cx="6286500" cy="142875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6715125" y="428625"/>
            <a:ext cx="20002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428625" y="6210300"/>
            <a:ext cx="6286500" cy="46038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6715125" y="6210300"/>
            <a:ext cx="2000250" cy="46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7" name="Picture 16" descr="X:\VARIOUS\Thomas\eota-logocad.jp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116162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41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685800">
              <a:defRPr/>
            </a:pPr>
            <a:r>
              <a:rPr lang="en-US"/>
              <a:t>EOTA2018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685800">
              <a:defRPr/>
            </a:pPr>
            <a:fld id="{378833F8-444E-41F8-8402-63CD6903DB8A}" type="slidenum">
              <a:rPr lang="de-DE" smtClean="0"/>
              <a:pPr defTabSz="685800">
                <a:defRPr/>
              </a:pPr>
              <a:t>‹#›</a:t>
            </a:fld>
            <a:endParaRPr lang="de-DE" dirty="0" err="1"/>
          </a:p>
        </p:txBody>
      </p:sp>
      <p:sp>
        <p:nvSpPr>
          <p:cNvPr id="7" name="Rectangle 6"/>
          <p:cNvSpPr/>
          <p:nvPr userDrawn="1"/>
        </p:nvSpPr>
        <p:spPr>
          <a:xfrm flipV="1">
            <a:off x="428625" y="428625"/>
            <a:ext cx="6286500" cy="142875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6715125" y="428625"/>
            <a:ext cx="20002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428625" y="6210301"/>
            <a:ext cx="6286500" cy="46039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6715125" y="6210301"/>
            <a:ext cx="2000250" cy="46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17" name="Picture 16" descr="X:\VARIOUS\Thomas\eota-logocad.jpg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"/>
            <a:ext cx="1116162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31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685800">
              <a:defRPr/>
            </a:pPr>
            <a:r>
              <a:rPr lang="en-US"/>
              <a:t>EOTA2018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685800">
              <a:defRPr/>
            </a:pPr>
            <a:fld id="{378833F8-444E-41F8-8402-63CD6903DB8A}" type="slidenum">
              <a:rPr lang="de-DE" smtClean="0"/>
              <a:pPr defTabSz="685800">
                <a:defRPr/>
              </a:pPr>
              <a:t>‹#›</a:t>
            </a:fld>
            <a:endParaRPr lang="de-DE" dirty="0" err="1"/>
          </a:p>
        </p:txBody>
      </p:sp>
      <p:sp>
        <p:nvSpPr>
          <p:cNvPr id="7" name="Rectangle 6"/>
          <p:cNvSpPr/>
          <p:nvPr userDrawn="1"/>
        </p:nvSpPr>
        <p:spPr>
          <a:xfrm flipV="1">
            <a:off x="428625" y="428625"/>
            <a:ext cx="6286500" cy="142875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6715125" y="428625"/>
            <a:ext cx="20002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428625" y="6210301"/>
            <a:ext cx="6286500" cy="46039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6715125" y="6210301"/>
            <a:ext cx="2000250" cy="46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17" name="Picture 16" descr="X:\VARIOUS\Thomas\eota-logocad.jpg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"/>
            <a:ext cx="1116162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71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8833F8-444E-41F8-8402-63CD6903DB8A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428625" y="428625"/>
            <a:ext cx="6286500" cy="142875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6715125" y="428625"/>
            <a:ext cx="20002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428625" y="6210300"/>
            <a:ext cx="6286500" cy="46038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6715125" y="6210300"/>
            <a:ext cx="2000250" cy="46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17" name="Picture 16" descr="X:\VARIOUS\Thomas\eota-logocad.jp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116162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85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685800">
              <a:defRPr/>
            </a:pPr>
            <a:r>
              <a:rPr lang="en-US"/>
              <a:t>EOTA2018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685800">
              <a:defRPr/>
            </a:pPr>
            <a:fld id="{378833F8-444E-41F8-8402-63CD6903DB8A}" type="slidenum">
              <a:rPr lang="de-DE" smtClean="0"/>
              <a:pPr defTabSz="685800">
                <a:defRPr/>
              </a:pPr>
              <a:t>‹#›</a:t>
            </a:fld>
            <a:endParaRPr lang="de-DE" dirty="0" err="1"/>
          </a:p>
        </p:txBody>
      </p:sp>
      <p:sp>
        <p:nvSpPr>
          <p:cNvPr id="7" name="Rectangle 6"/>
          <p:cNvSpPr/>
          <p:nvPr userDrawn="1"/>
        </p:nvSpPr>
        <p:spPr>
          <a:xfrm flipV="1">
            <a:off x="428625" y="428625"/>
            <a:ext cx="6286500" cy="142875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6715125" y="428625"/>
            <a:ext cx="20002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428625" y="6210301"/>
            <a:ext cx="6286500" cy="46039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6715125" y="6210301"/>
            <a:ext cx="2000250" cy="46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17" name="Picture 16" descr="X:\VARIOUS\Thomas\eota-logocad.jpg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"/>
            <a:ext cx="1116162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17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685800">
              <a:defRPr/>
            </a:pPr>
            <a:r>
              <a:rPr lang="en-US"/>
              <a:t>EOTA2018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685800">
              <a:defRPr/>
            </a:pPr>
            <a:fld id="{378833F8-444E-41F8-8402-63CD6903DB8A}" type="slidenum">
              <a:rPr lang="de-DE" smtClean="0"/>
              <a:pPr defTabSz="685800">
                <a:defRPr/>
              </a:pPr>
              <a:t>‹#›</a:t>
            </a:fld>
            <a:endParaRPr lang="de-DE" dirty="0" err="1"/>
          </a:p>
        </p:txBody>
      </p:sp>
      <p:sp>
        <p:nvSpPr>
          <p:cNvPr id="7" name="Rectangle 6"/>
          <p:cNvSpPr/>
          <p:nvPr userDrawn="1"/>
        </p:nvSpPr>
        <p:spPr>
          <a:xfrm flipV="1">
            <a:off x="428625" y="428625"/>
            <a:ext cx="6286500" cy="142875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6715125" y="428625"/>
            <a:ext cx="20002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428625" y="6210301"/>
            <a:ext cx="6286500" cy="46039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6715125" y="6210301"/>
            <a:ext cx="2000250" cy="46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17" name="Picture 16" descr="X:\VARIOUS\Thomas\eota-logocad.jpg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"/>
            <a:ext cx="1116162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04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8833F8-444E-41F8-8402-63CD6903DB8A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428625" y="428625"/>
            <a:ext cx="6286500" cy="142875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6715125" y="428625"/>
            <a:ext cx="20002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428625" y="6210300"/>
            <a:ext cx="6286500" cy="46038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6715125" y="6210300"/>
            <a:ext cx="2000250" cy="46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17" name="Picture 16" descr="X:\VARIOUS\Thomas\eota-logocad.jp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116162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44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685800">
              <a:defRPr/>
            </a:pPr>
            <a:r>
              <a:rPr lang="en-US"/>
              <a:t>EOTA2018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685800">
              <a:defRPr/>
            </a:pPr>
            <a:fld id="{378833F8-444E-41F8-8402-63CD6903DB8A}" type="slidenum">
              <a:rPr lang="de-DE" smtClean="0"/>
              <a:pPr defTabSz="685800">
                <a:defRPr/>
              </a:pPr>
              <a:t>‹#›</a:t>
            </a:fld>
            <a:endParaRPr lang="de-DE" dirty="0" err="1"/>
          </a:p>
        </p:txBody>
      </p:sp>
      <p:sp>
        <p:nvSpPr>
          <p:cNvPr id="7" name="Rectangle 6"/>
          <p:cNvSpPr/>
          <p:nvPr userDrawn="1"/>
        </p:nvSpPr>
        <p:spPr>
          <a:xfrm flipV="1">
            <a:off x="428625" y="428625"/>
            <a:ext cx="6286500" cy="142875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6715125" y="428625"/>
            <a:ext cx="20002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428625" y="6210301"/>
            <a:ext cx="6286500" cy="46039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6715125" y="6210301"/>
            <a:ext cx="2000250" cy="46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17" name="Picture 16" descr="X:\VARIOUS\Thomas\eota-logocad.jpg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"/>
            <a:ext cx="1116162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92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685800">
              <a:defRPr/>
            </a:pPr>
            <a:r>
              <a:rPr lang="en-US"/>
              <a:t>EOTA2018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685800">
              <a:defRPr/>
            </a:pPr>
            <a:fld id="{378833F8-444E-41F8-8402-63CD6903DB8A}" type="slidenum">
              <a:rPr lang="de-DE" smtClean="0"/>
              <a:pPr defTabSz="685800">
                <a:defRPr/>
              </a:pPr>
              <a:t>‹#›</a:t>
            </a:fld>
            <a:endParaRPr lang="de-DE" dirty="0" err="1"/>
          </a:p>
        </p:txBody>
      </p:sp>
      <p:sp>
        <p:nvSpPr>
          <p:cNvPr id="7" name="Rectangle 6"/>
          <p:cNvSpPr/>
          <p:nvPr userDrawn="1"/>
        </p:nvSpPr>
        <p:spPr>
          <a:xfrm flipV="1">
            <a:off x="428625" y="428625"/>
            <a:ext cx="6286500" cy="142875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6715125" y="428625"/>
            <a:ext cx="20002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428625" y="6210301"/>
            <a:ext cx="6286500" cy="46039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6715125" y="6210301"/>
            <a:ext cx="2000250" cy="46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17" name="Picture 16" descr="X:\VARIOUS\Thomas\eota-logocad.jpg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"/>
            <a:ext cx="1116162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91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EOTA2018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>
                <a:solidFill>
                  <a:srgbClr val="282F35">
                    <a:tint val="75000"/>
                  </a:srgbClr>
                </a:solidFill>
              </a:rPr>
              <a:t>Who we are and what we do 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8833F8-444E-41F8-8402-63CD6903DB8A}" type="slidenum">
              <a:rPr lang="fr-BE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428625" y="428625"/>
            <a:ext cx="6286500" cy="142875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6715125" y="428625"/>
            <a:ext cx="20002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428625" y="6210300"/>
            <a:ext cx="6286500" cy="46038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6715125" y="6210300"/>
            <a:ext cx="2000250" cy="46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17" name="Picture 16" descr="X:\VARIOUS\Thomas\eota-logocad.jp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116162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98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900" kern="1200" dirty="0" err="1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685800">
              <a:defRPr/>
            </a:pPr>
            <a:r>
              <a:rPr lang="en-US"/>
              <a:t>EOTA2018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Who we are and what we do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fr-BE" sz="900" kern="1200" smtClean="0">
                <a:solidFill>
                  <a:srgbClr val="282F35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685800">
              <a:defRPr/>
            </a:pPr>
            <a:fld id="{378833F8-444E-41F8-8402-63CD6903DB8A}" type="slidenum">
              <a:rPr lang="de-DE" smtClean="0"/>
              <a:pPr defTabSz="685800">
                <a:defRPr/>
              </a:pPr>
              <a:t>‹#›</a:t>
            </a:fld>
            <a:endParaRPr lang="de-DE" dirty="0" err="1"/>
          </a:p>
        </p:txBody>
      </p:sp>
      <p:sp>
        <p:nvSpPr>
          <p:cNvPr id="7" name="Rectangle 6"/>
          <p:cNvSpPr/>
          <p:nvPr userDrawn="1"/>
        </p:nvSpPr>
        <p:spPr>
          <a:xfrm flipV="1">
            <a:off x="428625" y="428625"/>
            <a:ext cx="6286500" cy="142875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6715125" y="428625"/>
            <a:ext cx="20002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428625" y="6210301"/>
            <a:ext cx="6286500" cy="46039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6715125" y="6210301"/>
            <a:ext cx="2000250" cy="46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BE" sz="135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17" name="Picture 16" descr="X:\VARIOUS\Thomas\eota-logocad.jpg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"/>
            <a:ext cx="1116162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13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ta.eu/en-GB/content/eads/56/" TargetMode="External"/><Relationship Id="rId2" Type="http://schemas.openxmlformats.org/officeDocument/2006/relationships/hyperlink" Target="https://www.eota.eu/pages/etassessments/default.aspx" TargetMode="External"/><Relationship Id="rId1" Type="http://schemas.openxmlformats.org/officeDocument/2006/relationships/slideLayout" Target="../slideLayouts/slideLayout130.xml"/><Relationship Id="rId4" Type="http://schemas.openxmlformats.org/officeDocument/2006/relationships/hyperlink" Target="http://ec.europa.eu/growth/tools-databases/nando/index.cfm?fuseaction=directive.notifiedbody&amp;dir_id=3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onstruction-products.eu/services-jobs/smart-ce-marking" TargetMode="External"/><Relationship Id="rId1" Type="http://schemas.openxmlformats.org/officeDocument/2006/relationships/slideLayout" Target="../slideLayouts/slideLayout1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ota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E81C38-112B-4945-94A6-A27CAD57885E}"/>
              </a:ext>
            </a:extLst>
          </p:cNvPr>
          <p:cNvSpPr txBox="1"/>
          <p:nvPr/>
        </p:nvSpPr>
        <p:spPr>
          <a:xfrm>
            <a:off x="1475656" y="2581453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ETA </a:t>
            </a:r>
            <a:r>
              <a:rPr lang="es-ES" sz="3200" b="1" dirty="0" err="1"/>
              <a:t>route</a:t>
            </a:r>
            <a:r>
              <a:rPr lang="es-ES" sz="3200" b="1" dirty="0"/>
              <a:t> for </a:t>
            </a:r>
            <a:r>
              <a:rPr lang="es-ES" sz="3200" b="1" dirty="0" err="1"/>
              <a:t>the</a:t>
            </a:r>
            <a:r>
              <a:rPr lang="es-ES" sz="3200" b="1" dirty="0"/>
              <a:t> CE </a:t>
            </a:r>
            <a:r>
              <a:rPr lang="es-ES" sz="3200" b="1" dirty="0" err="1"/>
              <a:t>marking</a:t>
            </a:r>
            <a:r>
              <a:rPr lang="es-ES" sz="3200" b="1" dirty="0"/>
              <a:t> </a:t>
            </a:r>
            <a:r>
              <a:rPr lang="es-ES" sz="3200" b="1" dirty="0" err="1"/>
              <a:t>of</a:t>
            </a:r>
            <a:r>
              <a:rPr lang="es-ES" sz="3200" b="1" dirty="0"/>
              <a:t> Construction </a:t>
            </a:r>
            <a:r>
              <a:rPr lang="es-ES" sz="3200" b="1" dirty="0" err="1"/>
              <a:t>products</a:t>
            </a:r>
            <a:endParaRPr lang="en-GB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3ADEE-600B-4221-B439-A1F5EECC5362}"/>
              </a:ext>
            </a:extLst>
          </p:cNvPr>
          <p:cNvSpPr txBox="1"/>
          <p:nvPr/>
        </p:nvSpPr>
        <p:spPr>
          <a:xfrm>
            <a:off x="2267744" y="4221088"/>
            <a:ext cx="518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/>
              <a:t>ETA </a:t>
            </a:r>
            <a:r>
              <a:rPr lang="es-ES" sz="2200" dirty="0" err="1"/>
              <a:t>awareness</a:t>
            </a:r>
            <a:r>
              <a:rPr lang="es-ES" sz="2200" dirty="0"/>
              <a:t> – </a:t>
            </a:r>
            <a:r>
              <a:rPr lang="es-ES" sz="2200" dirty="0" err="1"/>
              <a:t>October</a:t>
            </a:r>
            <a:r>
              <a:rPr lang="es-ES" sz="2200" dirty="0"/>
              <a:t> 11th, 2019</a:t>
            </a:r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D40D2-22F1-4136-9676-60C79EFC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29758-56DC-43C2-AEDE-842EE23CA944}" type="slidenum">
              <a:rPr lang="fr-BE" smtClean="0">
                <a:solidFill>
                  <a:srgbClr val="282F35">
                    <a:tint val="75000"/>
                  </a:srgbClr>
                </a:solidFill>
                <a:latin typeface="Calibri"/>
              </a:rPr>
              <a:pPr>
                <a:defRPr/>
              </a:pPr>
              <a:t>1</a:t>
            </a:fld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666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4075" y="1340768"/>
            <a:ext cx="8229600" cy="846139"/>
          </a:xfrm>
        </p:spPr>
        <p:txBody>
          <a:bodyPr/>
          <a:lstStyle/>
          <a:p>
            <a:r>
              <a:rPr lang="en-GB" sz="2400" dirty="0">
                <a:solidFill>
                  <a:srgbClr val="030405"/>
                </a:solidFill>
              </a:rPr>
              <a:t>Content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2775" y="2602297"/>
            <a:ext cx="6172200" cy="3394472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GB" sz="2200" dirty="0"/>
              <a:t>EOTA – European Organisation for Technical Assessment (TABs)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200" b="1" dirty="0"/>
              <a:t>EAD – European Assessment Documents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200" dirty="0"/>
              <a:t>ETA – European Technical Assessments (CE marking)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16684-40DE-4146-8941-30D58ED2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78833F8-444E-41F8-8402-63CD6903DB8A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79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5164" y="1628800"/>
            <a:ext cx="4839018" cy="3168352"/>
          </a:xfrm>
        </p:spPr>
        <p:txBody>
          <a:bodyPr/>
          <a:lstStyle/>
          <a:p>
            <a:pPr lvl="1">
              <a:spcAft>
                <a:spcPts val="225"/>
              </a:spcAft>
            </a:pPr>
            <a:r>
              <a:rPr lang="en-GB" sz="2200" dirty="0"/>
              <a:t>CPR (EU) No 305/2011</a:t>
            </a:r>
          </a:p>
          <a:p>
            <a:pPr lvl="2">
              <a:spcAft>
                <a:spcPts val="225"/>
              </a:spcAft>
            </a:pPr>
            <a:r>
              <a:rPr lang="en-GB" sz="2200" b="1" dirty="0"/>
              <a:t>Coordination</a:t>
            </a:r>
            <a:r>
              <a:rPr lang="en-GB" sz="2200" dirty="0"/>
              <a:t> of TABs</a:t>
            </a:r>
          </a:p>
          <a:p>
            <a:pPr lvl="2">
              <a:spcAft>
                <a:spcPts val="225"/>
              </a:spcAft>
            </a:pPr>
            <a:r>
              <a:rPr lang="es-ES" sz="2200" b="1" dirty="0" err="1"/>
              <a:t>Development</a:t>
            </a:r>
            <a:r>
              <a:rPr lang="en-GB" sz="2200" dirty="0"/>
              <a:t> of EADs</a:t>
            </a:r>
          </a:p>
          <a:p>
            <a:pPr lvl="2">
              <a:spcAft>
                <a:spcPts val="225"/>
              </a:spcAft>
            </a:pPr>
            <a:r>
              <a:rPr lang="en-GB" sz="2200" dirty="0"/>
              <a:t>Support to the </a:t>
            </a:r>
            <a:r>
              <a:rPr lang="en-GB" sz="2200" b="1" dirty="0"/>
              <a:t>issuance</a:t>
            </a:r>
            <a:r>
              <a:rPr lang="en-GB" sz="2200" dirty="0"/>
              <a:t> of ETA</a:t>
            </a:r>
          </a:p>
          <a:p>
            <a:pPr lvl="2">
              <a:spcAft>
                <a:spcPts val="225"/>
              </a:spcAft>
            </a:pPr>
            <a:r>
              <a:rPr lang="en-US" sz="2200" dirty="0"/>
              <a:t>Guarantee </a:t>
            </a:r>
            <a:r>
              <a:rPr lang="en-US" sz="2200" b="1" dirty="0"/>
              <a:t>public access</a:t>
            </a:r>
            <a:r>
              <a:rPr lang="en-US" sz="2200" dirty="0"/>
              <a:t> to EADs and ETAs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132012" cy="301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9060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600" y="1808560"/>
            <a:ext cx="4392488" cy="3456384"/>
          </a:xfrm>
        </p:spPr>
        <p:txBody>
          <a:bodyPr/>
          <a:lstStyle/>
          <a:p>
            <a:pPr lvl="1"/>
            <a:r>
              <a:rPr lang="en-GB" sz="2200" dirty="0"/>
              <a:t>Objectives of EOTA</a:t>
            </a:r>
          </a:p>
          <a:p>
            <a:pPr lvl="2"/>
            <a:r>
              <a:rPr lang="en-GB" sz="2200" dirty="0"/>
              <a:t>Support </a:t>
            </a:r>
            <a:r>
              <a:rPr lang="en-GB" sz="2200" b="1" dirty="0"/>
              <a:t>innovation</a:t>
            </a:r>
          </a:p>
          <a:p>
            <a:pPr lvl="2"/>
            <a:r>
              <a:rPr lang="en-GB" sz="2200" dirty="0"/>
              <a:t>Promote free </a:t>
            </a:r>
            <a:r>
              <a:rPr lang="en-GB" sz="2200" b="1" dirty="0"/>
              <a:t>circulation</a:t>
            </a:r>
            <a:r>
              <a:rPr lang="en-GB" sz="2200" dirty="0"/>
              <a:t> of construction products</a:t>
            </a:r>
          </a:p>
          <a:p>
            <a:pPr lvl="2"/>
            <a:r>
              <a:rPr lang="en-GB" sz="2200" dirty="0"/>
              <a:t>Facilitate </a:t>
            </a:r>
            <a:r>
              <a:rPr lang="en-GB" sz="2200" b="1" dirty="0"/>
              <a:t>competitiveness</a:t>
            </a:r>
            <a:r>
              <a:rPr lang="en-GB" sz="2200" dirty="0"/>
              <a:t> in the construction industry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2" t="5244" r="13620" b="396"/>
          <a:stretch/>
        </p:blipFill>
        <p:spPr>
          <a:xfrm>
            <a:off x="5489973" y="1808560"/>
            <a:ext cx="2145365" cy="23205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2A45F-2F5D-4062-B79E-52364DE1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	                     </a:t>
            </a:r>
            <a:fld id="{378833F8-444E-41F8-8402-63CD6903DB8A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002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741574"/>
            <a:ext cx="7344816" cy="815218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rgbClr val="030405"/>
                </a:solidFill>
              </a:rPr>
              <a:t>European Assessment Documents (EAD)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27584" y="1772816"/>
            <a:ext cx="7560840" cy="4248472"/>
          </a:xfrm>
        </p:spPr>
        <p:txBody>
          <a:bodyPr/>
          <a:lstStyle/>
          <a:p>
            <a:pPr lvl="1"/>
            <a:r>
              <a:rPr lang="en-GB" sz="2200" dirty="0"/>
              <a:t>EADs provide several advantages over standardisation process:</a:t>
            </a:r>
          </a:p>
          <a:p>
            <a:pPr lvl="2"/>
            <a:r>
              <a:rPr lang="en-GB" sz="2200" dirty="0"/>
              <a:t>Develop in parallel and in connection to the specific construction product (</a:t>
            </a:r>
            <a:r>
              <a:rPr lang="en-GB" sz="2200" b="1" dirty="0"/>
              <a:t>tailor-made</a:t>
            </a:r>
            <a:r>
              <a:rPr lang="en-GB" sz="2200" dirty="0"/>
              <a:t>); </a:t>
            </a:r>
          </a:p>
          <a:p>
            <a:pPr lvl="2"/>
            <a:r>
              <a:rPr lang="en-GB" sz="2200" dirty="0"/>
              <a:t>The manufacturer great </a:t>
            </a:r>
            <a:r>
              <a:rPr lang="en-GB" sz="2200" b="1" dirty="0"/>
              <a:t>influence</a:t>
            </a:r>
            <a:r>
              <a:rPr lang="en-GB" sz="2200" dirty="0"/>
              <a:t> in the final EAD;</a:t>
            </a:r>
          </a:p>
          <a:p>
            <a:pPr lvl="2"/>
            <a:r>
              <a:rPr lang="en-GB" sz="2200" b="1" dirty="0"/>
              <a:t>Confidentiality</a:t>
            </a:r>
            <a:r>
              <a:rPr lang="en-GB" sz="2200" dirty="0"/>
              <a:t> during the EAD development; it is possible collaboration with professional associations;</a:t>
            </a:r>
          </a:p>
          <a:p>
            <a:pPr lvl="2"/>
            <a:r>
              <a:rPr lang="en-GB" sz="2200" dirty="0"/>
              <a:t>Development of the EAD in an expert </a:t>
            </a:r>
            <a:r>
              <a:rPr lang="en-GB" sz="2200" b="1" dirty="0"/>
              <a:t>Working Group </a:t>
            </a:r>
            <a:r>
              <a:rPr lang="en-GB" sz="2200" dirty="0"/>
              <a:t>on the specific construction field (</a:t>
            </a:r>
            <a:r>
              <a:rPr lang="en-GB" sz="2200" b="1" dirty="0"/>
              <a:t>36</a:t>
            </a:r>
            <a:r>
              <a:rPr lang="en-GB" sz="2200" dirty="0"/>
              <a:t> PAC - Product Area Codes);</a:t>
            </a:r>
          </a:p>
          <a:p>
            <a:pPr lvl="2"/>
            <a:r>
              <a:rPr lang="en-GB" sz="2200" dirty="0"/>
              <a:t>There is </a:t>
            </a:r>
            <a:r>
              <a:rPr lang="en-GB" sz="2200" b="1" dirty="0"/>
              <a:t>no</a:t>
            </a:r>
            <a:r>
              <a:rPr lang="en-GB" sz="2200" dirty="0"/>
              <a:t> need for </a:t>
            </a:r>
            <a:r>
              <a:rPr lang="en-GB" sz="2200" b="1" dirty="0"/>
              <a:t>mandate</a:t>
            </a:r>
            <a:r>
              <a:rPr lang="en-GB" sz="2200" dirty="0"/>
              <a:t> of the European Commission;</a:t>
            </a:r>
          </a:p>
          <a:p>
            <a:pPr lvl="2"/>
            <a:r>
              <a:rPr lang="es-ES" sz="2200" dirty="0" err="1"/>
              <a:t>Defined</a:t>
            </a:r>
            <a:r>
              <a:rPr lang="es-ES" sz="2200" dirty="0"/>
              <a:t> </a:t>
            </a:r>
            <a:r>
              <a:rPr lang="es-ES" sz="2200" b="1" dirty="0" err="1"/>
              <a:t>deadlines</a:t>
            </a:r>
            <a:r>
              <a:rPr lang="es-ES" sz="2200" dirty="0"/>
              <a:t> for </a:t>
            </a:r>
            <a:r>
              <a:rPr lang="es-ES" sz="2200" dirty="0" err="1"/>
              <a:t>the</a:t>
            </a:r>
            <a:r>
              <a:rPr lang="es-ES" sz="2200" dirty="0"/>
              <a:t> EAD </a:t>
            </a:r>
            <a:r>
              <a:rPr lang="es-ES" sz="2200" dirty="0" err="1"/>
              <a:t>adoption</a:t>
            </a:r>
            <a:r>
              <a:rPr lang="es-ES" sz="2200" dirty="0"/>
              <a:t>.</a:t>
            </a:r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8268E-73FD-4AD9-A685-5EE16E70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	                     </a:t>
            </a:r>
            <a:fld id="{378833F8-444E-41F8-8402-63CD6903DB8A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36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560" y="1772816"/>
            <a:ext cx="7920879" cy="3312368"/>
          </a:xfrm>
        </p:spPr>
        <p:txBody>
          <a:bodyPr/>
          <a:lstStyle/>
          <a:p>
            <a:pPr lvl="1"/>
            <a:r>
              <a:rPr lang="es-ES" sz="2200" dirty="0"/>
              <a:t>…</a:t>
            </a:r>
            <a:r>
              <a:rPr lang="en-GB" sz="2200" dirty="0"/>
              <a:t> </a:t>
            </a:r>
          </a:p>
          <a:p>
            <a:pPr lvl="2"/>
            <a:r>
              <a:rPr lang="en-GB" sz="2200" dirty="0"/>
              <a:t>Development of EADs and ETAs are an </a:t>
            </a:r>
            <a:r>
              <a:rPr lang="en-GB" sz="2200" b="1" dirty="0"/>
              <a:t>opportunity</a:t>
            </a:r>
            <a:r>
              <a:rPr lang="en-GB" sz="2200" dirty="0"/>
              <a:t> and not an obligation (</a:t>
            </a:r>
            <a:r>
              <a:rPr lang="en-GB" sz="2200" dirty="0" err="1"/>
              <a:t>hEN</a:t>
            </a:r>
            <a:r>
              <a:rPr lang="en-GB" sz="2200" dirty="0"/>
              <a:t>);</a:t>
            </a:r>
          </a:p>
          <a:p>
            <a:pPr lvl="2"/>
            <a:r>
              <a:rPr lang="en-GB" sz="2200" dirty="0"/>
              <a:t>The manufacturer does </a:t>
            </a:r>
            <a:r>
              <a:rPr lang="en-GB" sz="2200" b="1" dirty="0"/>
              <a:t>not</a:t>
            </a:r>
            <a:r>
              <a:rPr lang="en-GB" sz="2200" dirty="0"/>
              <a:t> support any </a:t>
            </a:r>
            <a:r>
              <a:rPr lang="en-GB" sz="2200" b="1" dirty="0"/>
              <a:t>cost</a:t>
            </a:r>
            <a:r>
              <a:rPr lang="en-GB" sz="2200" dirty="0"/>
              <a:t> related to the EADs development;</a:t>
            </a:r>
          </a:p>
          <a:p>
            <a:pPr lvl="2"/>
            <a:r>
              <a:rPr lang="en-GB" sz="2200" b="1" dirty="0"/>
              <a:t>Coherence</a:t>
            </a:r>
            <a:r>
              <a:rPr lang="en-GB" sz="2200" dirty="0"/>
              <a:t> between EADs and </a:t>
            </a:r>
            <a:r>
              <a:rPr lang="en-GB" sz="2200" dirty="0" err="1"/>
              <a:t>hEN</a:t>
            </a:r>
            <a:r>
              <a:rPr lang="en-GB" sz="2200" dirty="0"/>
              <a:t> (EADs include harmonised test at European level).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7EF9C7A-9CD5-4654-A108-D3617F1F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741574"/>
            <a:ext cx="7344816" cy="815218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rgbClr val="030405"/>
                </a:solidFill>
              </a:rPr>
              <a:t>European Assessment Documents (EAD) 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1B5D37-42E0-4BB9-B602-B22F6DA4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	                     </a:t>
            </a:r>
            <a:fld id="{378833F8-444E-41F8-8402-63CD6903DB8A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7231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solidFill>
                  <a:schemeClr val="tx1"/>
                </a:solidFill>
              </a:rPr>
              <a:t>Working Groups (52 TABs 36 PACs)</a:t>
            </a:r>
            <a:endParaRPr lang="nl-BE" sz="24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282F35">
                    <a:tint val="75000"/>
                  </a:srgbClr>
                </a:solidFill>
              </a:rPr>
              <a:t>Mar2017_EOTA PM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srgbClr val="282F35">
                    <a:tint val="75000"/>
                  </a:srgbClr>
                </a:solidFill>
              </a:rPr>
              <a:t>EOTA Training</a:t>
            </a:r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CACD9-3B7D-4C54-A70E-470272EFC687}" type="slidenum">
              <a:rPr lang="fr-BE" smtClean="0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15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17" y="1340768"/>
            <a:ext cx="7932166" cy="48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82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6" y="830261"/>
            <a:ext cx="8229600" cy="846138"/>
          </a:xfrm>
        </p:spPr>
        <p:txBody>
          <a:bodyPr/>
          <a:lstStyle/>
          <a:p>
            <a:r>
              <a:rPr lang="de-CH" sz="2400" b="1" dirty="0">
                <a:solidFill>
                  <a:srgbClr val="030405"/>
                </a:solidFill>
              </a:rPr>
              <a:t>EADs free of charge in our website (OJEU)</a:t>
            </a:r>
            <a:br>
              <a:rPr lang="de-CH" sz="2400" b="1" dirty="0">
                <a:solidFill>
                  <a:srgbClr val="030405"/>
                </a:solidFill>
              </a:rPr>
            </a:br>
            <a:endParaRPr lang="en-US" sz="2400" b="1" dirty="0">
              <a:solidFill>
                <a:srgbClr val="030405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293" y="1688934"/>
            <a:ext cx="4576066" cy="3517851"/>
          </a:xfrm>
          <a:prstGeom prst="rect">
            <a:avLst/>
          </a:prstGeom>
        </p:spPr>
      </p:pic>
      <p:pic>
        <p:nvPicPr>
          <p:cNvPr id="8" name="Image 8"/>
          <p:cNvPicPr>
            <a:picLocks noChangeAspect="1"/>
          </p:cNvPicPr>
          <p:nvPr/>
        </p:nvPicPr>
        <p:blipFill rotWithShape="1">
          <a:blip r:embed="rId3"/>
          <a:srcRect l="33266" t="7902" r="31891" b="4264"/>
          <a:stretch/>
        </p:blipFill>
        <p:spPr>
          <a:xfrm rot="1074542">
            <a:off x="4948441" y="2198467"/>
            <a:ext cx="1735614" cy="24610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33266" t="7902" r="31891" b="4264"/>
          <a:stretch/>
        </p:blipFill>
        <p:spPr>
          <a:xfrm rot="1516310">
            <a:off x="5518502" y="2138773"/>
            <a:ext cx="2018870" cy="2862714"/>
          </a:xfrm>
          <a:prstGeom prst="rect">
            <a:avLst/>
          </a:prstGeom>
        </p:spPr>
      </p:pic>
      <p:pic>
        <p:nvPicPr>
          <p:cNvPr id="10" name="Image 8"/>
          <p:cNvPicPr>
            <a:picLocks noChangeAspect="1"/>
          </p:cNvPicPr>
          <p:nvPr/>
        </p:nvPicPr>
        <p:blipFill rotWithShape="1">
          <a:blip r:embed="rId3"/>
          <a:srcRect l="33266" t="7902" r="31891" b="4264"/>
          <a:stretch/>
        </p:blipFill>
        <p:spPr>
          <a:xfrm rot="1681534">
            <a:off x="6137792" y="2201188"/>
            <a:ext cx="2293952" cy="32527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5E050-F816-4119-945A-87EC5014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EE65D-7FBB-4F27-9AD3-D0F1F9645536}" type="slidenum">
              <a:rPr lang="fr-BE" smtClean="0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16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46139"/>
          </a:xfrm>
        </p:spPr>
        <p:txBody>
          <a:bodyPr/>
          <a:lstStyle/>
          <a:p>
            <a:r>
              <a:rPr lang="en-GB" sz="2400" dirty="0">
                <a:solidFill>
                  <a:srgbClr val="030405"/>
                </a:solidFill>
              </a:rPr>
              <a:t>Content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2775" y="2602297"/>
            <a:ext cx="6172200" cy="3394472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GB" sz="2200" dirty="0"/>
              <a:t>EOTA – European Organisation for Technical Assessment (TABs)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200" dirty="0"/>
              <a:t>EAD – European Assessment Documents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200" b="1" dirty="0"/>
              <a:t>ETA – European Technical Assessments (CE marking)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B2999-2513-4448-A7B7-BCFEC187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78833F8-444E-41F8-8402-63CD6903DB8A}" type="slidenum">
              <a:rPr lang="de-DE" smtClean="0"/>
              <a:pPr algn="r"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775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9213" y="801708"/>
            <a:ext cx="6129914" cy="540000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rgbClr val="030405"/>
                </a:solidFill>
              </a:rPr>
              <a:t>Why ETAs?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8064895" cy="4752528"/>
          </a:xfrm>
        </p:spPr>
        <p:txBody>
          <a:bodyPr/>
          <a:lstStyle/>
          <a:p>
            <a:pPr lvl="1"/>
            <a:r>
              <a:rPr lang="en-GB" sz="2200" dirty="0"/>
              <a:t>ETAs provide an </a:t>
            </a:r>
            <a:r>
              <a:rPr lang="en-GB" sz="2200" b="1" dirty="0"/>
              <a:t>alternative</a:t>
            </a:r>
            <a:r>
              <a:rPr lang="en-GB" sz="2200" dirty="0"/>
              <a:t> and </a:t>
            </a:r>
            <a:r>
              <a:rPr lang="en-GB" sz="2200" b="1" dirty="0"/>
              <a:t>voluntary route </a:t>
            </a:r>
            <a:r>
              <a:rPr lang="en-GB" sz="2200" dirty="0"/>
              <a:t>for the CE marking:</a:t>
            </a:r>
          </a:p>
          <a:p>
            <a:pPr lvl="2"/>
            <a:r>
              <a:rPr lang="en-GB" sz="2200" dirty="0"/>
              <a:t>Innovative products,</a:t>
            </a:r>
          </a:p>
          <a:p>
            <a:pPr lvl="2"/>
            <a:r>
              <a:rPr lang="en-GB" sz="2200" dirty="0"/>
              <a:t>Niche products,</a:t>
            </a:r>
          </a:p>
          <a:p>
            <a:pPr lvl="2"/>
            <a:r>
              <a:rPr lang="es-ES" sz="2200" dirty="0"/>
              <a:t>Ch</a:t>
            </a:r>
            <a:r>
              <a:rPr lang="en-GB" sz="2200" dirty="0" err="1"/>
              <a:t>aracteristics</a:t>
            </a:r>
            <a:r>
              <a:rPr lang="en-GB" sz="2200" dirty="0"/>
              <a:t> of the product not included on </a:t>
            </a:r>
            <a:r>
              <a:rPr lang="en-GB" sz="2200" dirty="0" err="1"/>
              <a:t>hENs</a:t>
            </a:r>
            <a:endParaRPr lang="en-GB" sz="2200" dirty="0"/>
          </a:p>
          <a:p>
            <a:pPr lvl="1"/>
            <a:r>
              <a:rPr lang="en-GB" sz="2200" dirty="0"/>
              <a:t>ETAs promote transparency as part of the harmonised scheme for the </a:t>
            </a:r>
            <a:r>
              <a:rPr lang="en-GB" sz="2200" b="1" dirty="0"/>
              <a:t>essential characteristics </a:t>
            </a:r>
            <a:r>
              <a:rPr lang="en-GB" sz="2200" dirty="0"/>
              <a:t>of construction products (</a:t>
            </a:r>
            <a:r>
              <a:rPr lang="en-GB" sz="2200" dirty="0" err="1"/>
              <a:t>DoP</a:t>
            </a:r>
            <a:r>
              <a:rPr lang="en-GB" sz="2200" dirty="0"/>
              <a:t>)</a:t>
            </a:r>
          </a:p>
          <a:p>
            <a:pPr lvl="1"/>
            <a:r>
              <a:rPr lang="en-GB" sz="2200" dirty="0"/>
              <a:t>ETAs are a relevant tool to promote </a:t>
            </a:r>
            <a:r>
              <a:rPr lang="en-GB" sz="2200" b="1" dirty="0"/>
              <a:t>free</a:t>
            </a:r>
            <a:r>
              <a:rPr lang="en-GB" sz="2200" dirty="0"/>
              <a:t> </a:t>
            </a:r>
            <a:r>
              <a:rPr lang="en-GB" sz="2200" b="1" dirty="0"/>
              <a:t>circulation</a:t>
            </a:r>
            <a:r>
              <a:rPr lang="en-GB" sz="2200" dirty="0"/>
              <a:t> of construction products</a:t>
            </a:r>
          </a:p>
          <a:p>
            <a:pPr lvl="1"/>
            <a:r>
              <a:rPr lang="en-GB" sz="2200" b="1" dirty="0"/>
              <a:t>AVCP</a:t>
            </a:r>
            <a:r>
              <a:rPr lang="en-GB" sz="2200" dirty="0"/>
              <a:t> similar to </a:t>
            </a:r>
            <a:r>
              <a:rPr lang="en-GB" sz="2200" dirty="0" err="1"/>
              <a:t>hEN</a:t>
            </a:r>
            <a:r>
              <a:rPr lang="en-GB" sz="2200" dirty="0"/>
              <a:t> guaranteeing </a:t>
            </a:r>
            <a:r>
              <a:rPr lang="en-GB" sz="2200" dirty="0" err="1"/>
              <a:t>DoP</a:t>
            </a:r>
            <a:endParaRPr lang="en-GB" sz="2200" dirty="0"/>
          </a:p>
          <a:p>
            <a:pPr lvl="1"/>
            <a:r>
              <a:rPr lang="en-GB" sz="2200" dirty="0"/>
              <a:t>The </a:t>
            </a:r>
            <a:r>
              <a:rPr lang="en-GB" sz="2200" b="1" dirty="0"/>
              <a:t>Assessment process </a:t>
            </a:r>
            <a:r>
              <a:rPr lang="en-GB" sz="2200" dirty="0"/>
              <a:t>supports the optimization of the construction products</a:t>
            </a:r>
          </a:p>
          <a:p>
            <a:pPr lvl="1"/>
            <a:r>
              <a:rPr lang="en-GB" sz="2200" dirty="0"/>
              <a:t>CE marking improves </a:t>
            </a:r>
            <a:r>
              <a:rPr lang="en-GB" sz="2200" b="1" dirty="0"/>
              <a:t>manufacturer´s visibility</a:t>
            </a:r>
          </a:p>
          <a:p>
            <a:pPr lvl="1"/>
            <a:endParaRPr lang="en-GB" sz="2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3502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6864" cy="117007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30405"/>
                </a:solidFill>
              </a:rPr>
              <a:t>Assessment Report of the European Commission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772816"/>
            <a:ext cx="4104455" cy="3888432"/>
          </a:xfrm>
        </p:spPr>
        <p:txBody>
          <a:bodyPr/>
          <a:lstStyle/>
          <a:p>
            <a:pPr lvl="1"/>
            <a:endParaRPr lang="en-US" sz="2200" dirty="0"/>
          </a:p>
          <a:p>
            <a:pPr lvl="1"/>
            <a:r>
              <a:rPr lang="en-US" sz="2200" b="1" dirty="0"/>
              <a:t>Benefits</a:t>
            </a:r>
            <a:r>
              <a:rPr lang="en-US" sz="2200" dirty="0"/>
              <a:t> of the ETA overcome their </a:t>
            </a:r>
            <a:r>
              <a:rPr lang="en-US" sz="2200" b="1" dirty="0"/>
              <a:t>costs</a:t>
            </a:r>
            <a:r>
              <a:rPr lang="en-US" sz="2200" dirty="0"/>
              <a:t>.</a:t>
            </a:r>
          </a:p>
          <a:p>
            <a:pPr lvl="1"/>
            <a:r>
              <a:rPr lang="en-US" sz="2200" dirty="0"/>
              <a:t>Manufacturers who obtain ETA, request for </a:t>
            </a:r>
            <a:r>
              <a:rPr lang="en-US" sz="2200" b="1" dirty="0"/>
              <a:t>new ones</a:t>
            </a:r>
            <a:r>
              <a:rPr lang="en-US" sz="2200" dirty="0"/>
              <a:t>.</a:t>
            </a:r>
          </a:p>
          <a:p>
            <a:pPr lvl="1"/>
            <a:r>
              <a:rPr lang="en-US" sz="2200" dirty="0"/>
              <a:t>ETAs are accessible to </a:t>
            </a:r>
            <a:r>
              <a:rPr lang="en-US" sz="2200" b="1" dirty="0"/>
              <a:t>SMEs</a:t>
            </a:r>
            <a:r>
              <a:rPr lang="en-US" sz="2200" dirty="0"/>
              <a:t>.</a:t>
            </a:r>
          </a:p>
          <a:p>
            <a:pPr lvl="1"/>
            <a:r>
              <a:rPr lang="en-US" sz="2200" dirty="0"/>
              <a:t>CE marking improves manufacturer´s </a:t>
            </a:r>
            <a:r>
              <a:rPr lang="en-US" sz="2200" b="1" dirty="0"/>
              <a:t>sales</a:t>
            </a:r>
            <a:r>
              <a:rPr lang="en-US" sz="2200" dirty="0"/>
              <a:t>.</a:t>
            </a:r>
          </a:p>
          <a:p>
            <a:pPr marL="0" lvl="1" indent="0">
              <a:buNone/>
            </a:pPr>
            <a:endParaRPr lang="en-US" sz="22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42" y="2132857"/>
            <a:ext cx="2672954" cy="178465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50043" y="3591018"/>
            <a:ext cx="1790089" cy="16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685800"/>
            <a:r>
              <a:rPr lang="en-US" sz="600" dirty="0">
                <a:solidFill>
                  <a:srgbClr val="282F35"/>
                </a:solidFill>
              </a:rPr>
              <a:t>Source: DIBt, Berlin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4AC80-CCA0-4067-8598-6C0DD922FD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8833F8-444E-41F8-8402-63CD6903DB8A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40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96576"/>
            <a:ext cx="8229600" cy="846139"/>
          </a:xfrm>
        </p:spPr>
        <p:txBody>
          <a:bodyPr/>
          <a:lstStyle/>
          <a:p>
            <a:r>
              <a:rPr lang="en-GB" sz="2400" dirty="0">
                <a:solidFill>
                  <a:srgbClr val="030405"/>
                </a:solidFill>
              </a:rPr>
              <a:t>Content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2775" y="2602297"/>
            <a:ext cx="6172200" cy="3394472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GB" sz="2200" b="1" dirty="0"/>
              <a:t>EOTA – European Organisation for Technical Assessment (TABs)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200" dirty="0"/>
              <a:t>EAD – European Assessment Documents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200" dirty="0"/>
              <a:t>ETA – European Technical Assessments (CE marking)</a:t>
            </a:r>
          </a:p>
          <a:p>
            <a:pPr marL="385763" indent="-385763">
              <a:buFont typeface="+mj-lt"/>
              <a:buAutoNum type="arabicPeriod"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BDDA4-4E0F-47AD-BC2A-377DC84E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78833F8-444E-41F8-8402-63CD6903DB8A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726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683568" y="1412776"/>
            <a:ext cx="7848872" cy="3816424"/>
            <a:chOff x="252918" y="1229366"/>
            <a:chExt cx="8628435" cy="378381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4" t="7398" r="6402" b="10128"/>
            <a:stretch/>
          </p:blipFill>
          <p:spPr>
            <a:xfrm>
              <a:off x="252918" y="1229366"/>
              <a:ext cx="8628435" cy="3783810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 bwMode="auto">
            <a:xfrm>
              <a:off x="1043607" y="2512746"/>
              <a:ext cx="2160240" cy="11796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4000" tIns="40500" rIns="54000" bIns="40500" rtlCol="0">
              <a:spAutoFit/>
            </a:bodyPr>
            <a:lstStyle/>
            <a:p>
              <a:pPr algn="ctr" defTabSz="685800"/>
              <a:r>
                <a:rPr lang="en-GB" sz="2400" dirty="0">
                  <a:solidFill>
                    <a:srgbClr val="282F35"/>
                  </a:solidFill>
                </a:rPr>
                <a:t>Construction Product art. 21 CPR </a:t>
              </a:r>
            </a:p>
          </p:txBody>
        </p:sp>
        <p:sp>
          <p:nvSpPr>
            <p:cNvPr id="5" name="Textfeld 4"/>
            <p:cNvSpPr txBox="1"/>
            <p:nvPr/>
          </p:nvSpPr>
          <p:spPr bwMode="auto">
            <a:xfrm>
              <a:off x="5528866" y="2556108"/>
              <a:ext cx="2722033" cy="15457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4000" tIns="40500" rIns="54000" bIns="40500" rtlCol="0">
              <a:spAutoFit/>
            </a:bodyPr>
            <a:lstStyle/>
            <a:p>
              <a:pPr algn="ctr" defTabSz="685800"/>
              <a:r>
                <a:rPr lang="en-GB" sz="2400" dirty="0">
                  <a:solidFill>
                    <a:srgbClr val="282F35"/>
                  </a:solidFill>
                </a:rPr>
                <a:t>Declaration of Performance</a:t>
              </a:r>
              <a:br>
                <a:rPr lang="en-GB" sz="2400" dirty="0">
                  <a:solidFill>
                    <a:srgbClr val="282F35"/>
                  </a:solidFill>
                </a:rPr>
              </a:br>
              <a:r>
                <a:rPr lang="en-GB" sz="2400" dirty="0">
                  <a:solidFill>
                    <a:srgbClr val="282F35"/>
                  </a:solidFill>
                </a:rPr>
                <a:t>Internal Market</a:t>
              </a:r>
            </a:p>
            <a:p>
              <a:pPr algn="ctr" defTabSz="685800"/>
              <a:endParaRPr lang="en-GB" sz="2400" dirty="0">
                <a:solidFill>
                  <a:srgbClr val="282F35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 bwMode="auto">
            <a:xfrm>
              <a:off x="4039922" y="2589210"/>
              <a:ext cx="892117" cy="12066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4000" tIns="54000" rIns="54000" bIns="54000" rtlCol="0">
              <a:spAutoFit/>
            </a:bodyPr>
            <a:lstStyle/>
            <a:p>
              <a:pPr algn="ctr" defTabSz="685800"/>
              <a:r>
                <a:rPr lang="en-GB" sz="2400" b="1" dirty="0">
                  <a:solidFill>
                    <a:prstClr val="white"/>
                  </a:solidFill>
                </a:rPr>
                <a:t>ETA</a:t>
              </a:r>
            </a:p>
            <a:p>
              <a:pPr algn="ctr" defTabSz="685800"/>
              <a:r>
                <a:rPr lang="en-GB" sz="2400" b="1" dirty="0">
                  <a:solidFill>
                    <a:prstClr val="white"/>
                  </a:solidFill>
                </a:rPr>
                <a:t>/</a:t>
              </a:r>
            </a:p>
            <a:p>
              <a:pPr algn="ctr" defTabSz="685800"/>
              <a:r>
                <a:rPr lang="en-GB" sz="2400" b="1" dirty="0">
                  <a:solidFill>
                    <a:prstClr val="white"/>
                  </a:solidFill>
                </a:rPr>
                <a:t> EAD</a:t>
              </a:r>
            </a:p>
          </p:txBody>
        </p:sp>
      </p:grpSp>
      <p:pic>
        <p:nvPicPr>
          <p:cNvPr id="10" name="Picture 2" descr="https://upload.wikimedia.org/wikipedia/commons/thumb/6/66/Conformit%C3%A9_Europ%C3%A9enne_%28logo%29.svg/280px-Conformit%C3%A9_Europ%C3%A9enne_%28logo%29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01391"/>
            <a:ext cx="352031" cy="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19AB01-72A0-4623-907D-57091229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833F8-444E-41F8-8402-63CD6903DB8A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987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9213" y="801708"/>
            <a:ext cx="6129914" cy="540000"/>
          </a:xfrm>
        </p:spPr>
        <p:txBody>
          <a:bodyPr/>
          <a:lstStyle/>
          <a:p>
            <a:pPr algn="ctr"/>
            <a:r>
              <a:rPr lang="es-ES" sz="2400" dirty="0">
                <a:solidFill>
                  <a:srgbClr val="030405"/>
                </a:solidFill>
              </a:rPr>
              <a:t>ETA </a:t>
            </a:r>
            <a:r>
              <a:rPr lang="es-ES" sz="2400" dirty="0" err="1">
                <a:solidFill>
                  <a:srgbClr val="030405"/>
                </a:solidFill>
              </a:rPr>
              <a:t>verification</a:t>
            </a:r>
            <a:endParaRPr lang="en-GB" sz="2400" dirty="0">
              <a:solidFill>
                <a:srgbClr val="030405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8064895" cy="4752528"/>
          </a:xfrm>
        </p:spPr>
        <p:txBody>
          <a:bodyPr/>
          <a:lstStyle/>
          <a:p>
            <a:pPr lvl="1"/>
            <a:endParaRPr lang="en-US" sz="2000" dirty="0">
              <a:highlight>
                <a:srgbClr val="FFFF00"/>
              </a:highlight>
            </a:endParaRPr>
          </a:p>
          <a:p>
            <a:pPr lvl="1"/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https://www.eota.eu/pages/etassessments/default.aspx</a:t>
            </a:r>
            <a:r>
              <a:rPr lang="en-US" sz="2000" dirty="0"/>
              <a:t> (</a:t>
            </a:r>
            <a:r>
              <a:rPr lang="en-US" sz="2000" b="1" dirty="0"/>
              <a:t>ETAs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https://www.eota.eu/en-GB/content/eads/56/</a:t>
            </a:r>
            <a:r>
              <a:rPr lang="en-US" sz="2000" dirty="0"/>
              <a:t> (</a:t>
            </a:r>
            <a:r>
              <a:rPr lang="en-US" sz="2000" b="1" dirty="0"/>
              <a:t>EADs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pPr lvl="1"/>
            <a:r>
              <a:rPr lang="en-GB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http://ec.europa.eu/growth/tools-databases/nando/index.cfm?fuseaction=directive.notifiedbody&amp;dir_id=33</a:t>
            </a:r>
            <a:r>
              <a:rPr lang="en-GB" sz="2000" dirty="0"/>
              <a:t> (</a:t>
            </a:r>
            <a:r>
              <a:rPr lang="en-GB" sz="2000" b="1" dirty="0"/>
              <a:t>TABs / NBs</a:t>
            </a:r>
            <a:r>
              <a:rPr lang="en-GB" sz="2000" dirty="0"/>
              <a:t>)</a:t>
            </a:r>
          </a:p>
          <a:p>
            <a:pPr lvl="1"/>
            <a:endParaRPr lang="en-US" sz="2000" dirty="0"/>
          </a:p>
          <a:p>
            <a:pPr lvl="1"/>
            <a:endParaRPr lang="en-US" sz="2000" dirty="0">
              <a:highlight>
                <a:srgbClr val="FFFF00"/>
              </a:highlight>
            </a:endParaRPr>
          </a:p>
          <a:p>
            <a:pPr lvl="1"/>
            <a:endParaRPr lang="en-US" sz="2000" dirty="0"/>
          </a:p>
          <a:p>
            <a:pPr marL="0" lvl="1" indent="0">
              <a:buNone/>
            </a:pPr>
            <a:endParaRPr lang="en-US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30495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9213" y="801708"/>
            <a:ext cx="6129914" cy="540000"/>
          </a:xfrm>
        </p:spPr>
        <p:txBody>
          <a:bodyPr/>
          <a:lstStyle/>
          <a:p>
            <a:pPr algn="ctr"/>
            <a:r>
              <a:rPr lang="es-ES" sz="2400" dirty="0">
                <a:solidFill>
                  <a:srgbClr val="030405"/>
                </a:solidFill>
              </a:rPr>
              <a:t>Smart CE </a:t>
            </a:r>
            <a:r>
              <a:rPr lang="es-ES" sz="2400" dirty="0" err="1">
                <a:solidFill>
                  <a:srgbClr val="030405"/>
                </a:solidFill>
              </a:rPr>
              <a:t>marking</a:t>
            </a:r>
            <a:endParaRPr lang="en-GB" sz="2400" dirty="0">
              <a:solidFill>
                <a:srgbClr val="030405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8064895" cy="4752528"/>
          </a:xfrm>
        </p:spPr>
        <p:txBody>
          <a:bodyPr/>
          <a:lstStyle/>
          <a:p>
            <a:pPr lvl="1"/>
            <a:r>
              <a:rPr lang="en-US" sz="1400" dirty="0"/>
              <a:t>Smart CE marking (.XML format): Construction Products of Europe (</a:t>
            </a:r>
            <a:r>
              <a:rPr lang="en-GB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https://www.construction-products.eu/services-jobs/smart-ce-marking</a:t>
            </a:r>
            <a:r>
              <a:rPr lang="en-GB" sz="1400" dirty="0"/>
              <a:t> </a:t>
            </a:r>
            <a:r>
              <a:rPr lang="en-US" sz="1400" dirty="0"/>
              <a:t>)</a:t>
            </a:r>
          </a:p>
          <a:p>
            <a:pPr lvl="1"/>
            <a:endParaRPr lang="en-US" sz="2000" dirty="0"/>
          </a:p>
          <a:p>
            <a:pPr marL="0" lvl="1" indent="0">
              <a:buNone/>
            </a:pPr>
            <a:endParaRPr lang="en-US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	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A33095-7AF2-4839-BC60-E5678474A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8" y="1676771"/>
            <a:ext cx="8112304" cy="451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61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72890"/>
            <a:ext cx="8229600" cy="846138"/>
          </a:xfrm>
        </p:spPr>
        <p:txBody>
          <a:bodyPr/>
          <a:lstStyle/>
          <a:p>
            <a:r>
              <a:rPr lang="nl-BE" sz="2400" b="1" dirty="0">
                <a:solidFill>
                  <a:srgbClr val="030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Achievements 2013 - 2019</a:t>
            </a:r>
            <a:endParaRPr lang="en-US" sz="2400" b="1" dirty="0">
              <a:solidFill>
                <a:srgbClr val="0304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340769"/>
            <a:ext cx="7682146" cy="2808312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nl-BE" sz="2200" b="1" dirty="0"/>
          </a:p>
          <a:p>
            <a:pPr>
              <a:spcBef>
                <a:spcPts val="600"/>
              </a:spcBef>
            </a:pPr>
            <a:r>
              <a:rPr lang="nl-BE" sz="2200" b="1" dirty="0"/>
              <a:t>230 </a:t>
            </a:r>
            <a:r>
              <a:rPr lang="nl-BE" sz="2200" dirty="0"/>
              <a:t>EADs </a:t>
            </a:r>
            <a:r>
              <a:rPr lang="nl-BE" sz="2200" b="1" dirty="0"/>
              <a:t>published</a:t>
            </a:r>
            <a:r>
              <a:rPr lang="nl-BE" sz="2200" dirty="0"/>
              <a:t> in the OJEU</a:t>
            </a:r>
          </a:p>
          <a:p>
            <a:pPr>
              <a:spcBef>
                <a:spcPts val="600"/>
              </a:spcBef>
            </a:pPr>
            <a:r>
              <a:rPr lang="nl-BE" sz="2200" b="1" dirty="0"/>
              <a:t>300</a:t>
            </a:r>
            <a:r>
              <a:rPr lang="nl-BE" sz="2200" dirty="0"/>
              <a:t> EADs </a:t>
            </a:r>
            <a:r>
              <a:rPr lang="nl-BE" sz="2200" b="1" dirty="0"/>
              <a:t>adopted</a:t>
            </a:r>
            <a:r>
              <a:rPr lang="nl-BE" sz="2200" dirty="0"/>
              <a:t> and valids to issue ETAs</a:t>
            </a:r>
          </a:p>
          <a:p>
            <a:pPr>
              <a:spcBef>
                <a:spcPts val="600"/>
              </a:spcBef>
            </a:pPr>
            <a:r>
              <a:rPr lang="nl-BE" sz="2200" b="1" dirty="0"/>
              <a:t>430</a:t>
            </a:r>
            <a:r>
              <a:rPr lang="nl-BE" sz="2200" dirty="0"/>
              <a:t> EADs in development</a:t>
            </a:r>
          </a:p>
          <a:p>
            <a:pPr>
              <a:spcBef>
                <a:spcPts val="600"/>
              </a:spcBef>
            </a:pPr>
            <a:r>
              <a:rPr lang="nl-BE" sz="2200" dirty="0"/>
              <a:t>More than </a:t>
            </a:r>
            <a:r>
              <a:rPr lang="nl-BE" sz="2200" b="1" dirty="0"/>
              <a:t>65 </a:t>
            </a:r>
            <a:r>
              <a:rPr lang="nl-BE" sz="2200" dirty="0"/>
              <a:t>EOTA TR (Technical Reports) published</a:t>
            </a:r>
          </a:p>
          <a:p>
            <a:pPr>
              <a:spcBef>
                <a:spcPts val="600"/>
              </a:spcBef>
            </a:pPr>
            <a:r>
              <a:rPr lang="nl-BE" sz="2200" b="1" dirty="0"/>
              <a:t>7100 ETAs </a:t>
            </a:r>
            <a:r>
              <a:rPr lang="nl-BE" sz="2200" dirty="0"/>
              <a:t>issued by our Technical Assessment Bodies (TABs)</a:t>
            </a:r>
          </a:p>
          <a:p>
            <a:endParaRPr lang="nl-BE" sz="2200" dirty="0"/>
          </a:p>
          <a:p>
            <a:endParaRPr lang="nl-BE" sz="2200" dirty="0"/>
          </a:p>
          <a:p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DCEC2-AE66-4EF2-8861-24E99901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EE65D-7FBB-4F27-9AD3-D0F1F9645536}" type="slidenum">
              <a:rPr lang="fr-BE" smtClean="0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23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30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63DA7-CCE9-493D-B62B-0231124D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1204108"/>
            <a:ext cx="2002054" cy="1781175"/>
          </a:xfrm>
        </p:spPr>
        <p:txBody>
          <a:bodyPr>
            <a:normAutofit/>
          </a:bodyPr>
          <a:lstStyle/>
          <a:p>
            <a:r>
              <a:rPr lang="es-ES" sz="2800" b="1">
                <a:solidFill>
                  <a:srgbClr val="FFFFFF"/>
                </a:solidFill>
              </a:rPr>
              <a:t>Statistics of EADs in EOTA</a:t>
            </a:r>
            <a:endParaRPr lang="en-GB" sz="2800" b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92798-9155-47DE-AAFD-DDC40603C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13" y="3355130"/>
            <a:ext cx="2002055" cy="2427333"/>
          </a:xfrm>
        </p:spPr>
        <p:txBody>
          <a:bodyPr>
            <a:normAutofit/>
          </a:bodyPr>
          <a:lstStyle/>
          <a:p>
            <a:endParaRPr lang="es-ES" sz="1400"/>
          </a:p>
          <a:p>
            <a:endParaRPr lang="es-E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9239A-0F5B-45CE-BD94-655150A9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3825" y="6356350"/>
            <a:ext cx="7715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9AEE65D-7FBB-4F27-9AD3-D0F1F9645536}" type="slidenum">
              <a:rPr lang="fr-BE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24</a:t>
            </a:fld>
            <a:endParaRPr lang="fr-BE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827154C-210A-4D5A-9A59-2C3971718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692569"/>
              </p:ext>
            </p:extLst>
          </p:nvPr>
        </p:nvGraphicFramePr>
        <p:xfrm>
          <a:off x="3496576" y="952500"/>
          <a:ext cx="5177792" cy="482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7938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51923D-0158-41FE-A60A-D94436B64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s-ES" sz="3500" b="1">
                <a:solidFill>
                  <a:srgbClr val="FFFFFF"/>
                </a:solidFill>
              </a:rPr>
              <a:t>Statistics of ETAs in EOTA</a:t>
            </a:r>
            <a:endParaRPr lang="en-GB" sz="350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BA0CD-3D8E-4E32-8DEC-1621EA25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9176" y="6309360"/>
            <a:ext cx="8161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9AEE65D-7FBB-4F27-9AD3-D0F1F9645536}" type="slidenum">
              <a:rPr lang="fr-BE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25</a:t>
            </a:fld>
            <a:endParaRPr lang="fr-BE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B029803-1339-48A9-A11A-1C62E26B6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442038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6353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400" dirty="0"/>
          </a:p>
          <a:p>
            <a:pPr marL="0" indent="0" algn="ctr">
              <a:buNone/>
            </a:pPr>
            <a:endParaRPr lang="de-DE" dirty="0">
              <a:solidFill>
                <a:srgbClr val="030405"/>
              </a:solidFill>
            </a:endParaRPr>
          </a:p>
          <a:p>
            <a:pPr marL="0" indent="0" algn="ctr">
              <a:buNone/>
            </a:pPr>
            <a:r>
              <a:rPr lang="de-DE" sz="4000" b="1" dirty="0">
                <a:solidFill>
                  <a:srgbClr val="030405"/>
                </a:solidFill>
              </a:rPr>
              <a:t>Thanks!</a:t>
            </a:r>
          </a:p>
          <a:p>
            <a:pPr marL="0" indent="0" algn="ctr">
              <a:buNone/>
            </a:pPr>
            <a:endParaRPr lang="de-DE" sz="2400" dirty="0">
              <a:solidFill>
                <a:srgbClr val="0033CC"/>
              </a:solidFill>
            </a:endParaRPr>
          </a:p>
          <a:p>
            <a:pPr marL="0" indent="0" algn="ctr">
              <a:buNone/>
            </a:pPr>
            <a:endParaRPr lang="de-DE" sz="2400" dirty="0">
              <a:solidFill>
                <a:srgbClr val="0033CC"/>
              </a:solidFill>
            </a:endParaRPr>
          </a:p>
          <a:p>
            <a:pPr marL="0" indent="0" algn="ctr">
              <a:buNone/>
            </a:pPr>
            <a:r>
              <a:rPr lang="de-DE" sz="2400" dirty="0">
                <a:solidFill>
                  <a:srgbClr val="030405"/>
                </a:solidFill>
              </a:rPr>
              <a:t>Sergio Vazquez Jimenez– Secretary General</a:t>
            </a:r>
          </a:p>
          <a:p>
            <a:pPr marL="0" indent="0" algn="ctr">
              <a:buNone/>
            </a:pPr>
            <a:r>
              <a:rPr lang="de-DE" sz="2400" dirty="0">
                <a:solidFill>
                  <a:srgbClr val="030405"/>
                </a:solidFill>
              </a:rPr>
              <a:t>info@eota.eu – </a:t>
            </a:r>
            <a:r>
              <a:rPr lang="de-DE" sz="2400" dirty="0">
                <a:solidFill>
                  <a:srgbClr val="03040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www.eota.eu</a:t>
            </a:r>
            <a:r>
              <a:rPr lang="de-DE" sz="2400" dirty="0">
                <a:solidFill>
                  <a:srgbClr val="030405"/>
                </a:solidFill>
              </a:rPr>
              <a:t>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6518BD-186A-40C0-9E60-86E6FAF2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EE65D-7FBB-4F27-9AD3-D0F1F9645536}" type="slidenum">
              <a:rPr lang="fr-BE" smtClean="0">
                <a:solidFill>
                  <a:srgbClr val="282F35">
                    <a:tint val="75000"/>
                  </a:srgbClr>
                </a:solidFill>
                <a:latin typeface="Calibri"/>
              </a:rPr>
              <a:pPr>
                <a:defRPr/>
              </a:pPr>
              <a:t>26</a:t>
            </a:fld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51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43608" y="1916832"/>
            <a:ext cx="6803879" cy="3024336"/>
          </a:xfrm>
        </p:spPr>
        <p:txBody>
          <a:bodyPr/>
          <a:lstStyle/>
          <a:p>
            <a:pPr marL="284288" lvl="1"/>
            <a:r>
              <a:rPr lang="en-GB" sz="2200" b="1" dirty="0"/>
              <a:t>Cooperation</a:t>
            </a:r>
            <a:r>
              <a:rPr lang="en-GB" sz="2200" dirty="0"/>
              <a:t> among TABs as from </a:t>
            </a:r>
            <a:r>
              <a:rPr lang="en-GB" sz="2200" b="1" dirty="0"/>
              <a:t>50s</a:t>
            </a:r>
            <a:r>
              <a:rPr lang="en-GB" sz="2200" dirty="0"/>
              <a:t>.</a:t>
            </a:r>
          </a:p>
          <a:p>
            <a:pPr marL="284288" lvl="1"/>
            <a:r>
              <a:rPr lang="en-GB" sz="2200" b="1" dirty="0"/>
              <a:t>1990</a:t>
            </a:r>
            <a:r>
              <a:rPr lang="en-GB" sz="2200" dirty="0"/>
              <a:t> Foundation of </a:t>
            </a:r>
            <a:r>
              <a:rPr lang="en-GB" sz="2200" b="1" dirty="0"/>
              <a:t>EOTA</a:t>
            </a:r>
            <a:r>
              <a:rPr lang="en-GB" sz="2200" dirty="0"/>
              <a:t>. Construction Products directive (89/106/EEC) - </a:t>
            </a:r>
            <a:r>
              <a:rPr lang="en-GB" sz="2200" b="1" dirty="0"/>
              <a:t>CPD</a:t>
            </a:r>
          </a:p>
          <a:p>
            <a:pPr marL="284288" lvl="1"/>
            <a:r>
              <a:rPr lang="en-GB" sz="2200" b="1" dirty="0"/>
              <a:t>2013 came into force </a:t>
            </a:r>
            <a:r>
              <a:rPr lang="en-GB" sz="2200" dirty="0"/>
              <a:t>CPR - European Organisation for Technical </a:t>
            </a:r>
            <a:r>
              <a:rPr lang="en-GB" sz="2200" b="1" dirty="0"/>
              <a:t>Assessment</a:t>
            </a:r>
            <a:r>
              <a:rPr lang="en-GB" sz="2200" dirty="0"/>
              <a:t> (2011/305/EU) </a:t>
            </a:r>
          </a:p>
          <a:p>
            <a:pPr marL="284288" lvl="1"/>
            <a:r>
              <a:rPr lang="en-GB" sz="2200" dirty="0"/>
              <a:t>2019 EOTA represents </a:t>
            </a:r>
            <a:r>
              <a:rPr lang="en-GB" sz="2200" b="1" dirty="0"/>
              <a:t>52 TABs</a:t>
            </a:r>
            <a:r>
              <a:rPr lang="en-GB" sz="2200" dirty="0"/>
              <a:t> designated by European Member States (EEA, Turkey y Switzerland)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27279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EBB9-0CB0-42C7-AE43-13079348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2400" dirty="0">
                <a:solidFill>
                  <a:schemeClr val="tx1"/>
                </a:solidFill>
              </a:rPr>
              <a:t>EOTA and construction sector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9707E-3EC8-4E8D-ADEC-3E00457DB1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Art 31.4 Construction Product Regulation (CPR) regarding EOTA: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b="1" dirty="0"/>
              <a:t>Coordination</a:t>
            </a:r>
            <a:r>
              <a:rPr lang="en-US" sz="2400" dirty="0"/>
              <a:t> of TABs and Stakeholders.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/>
              <a:t>Ensure </a:t>
            </a:r>
            <a:r>
              <a:rPr lang="en-US" sz="2400" b="1" dirty="0"/>
              <a:t>best practice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b="1" dirty="0"/>
              <a:t>Procedures</a:t>
            </a:r>
            <a:r>
              <a:rPr lang="en-US" sz="2400" dirty="0"/>
              <a:t> and support for the EADs development.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/>
              <a:t>Develop and </a:t>
            </a:r>
            <a:r>
              <a:rPr lang="en-US" sz="2400" b="1" dirty="0"/>
              <a:t>adopt</a:t>
            </a:r>
            <a:r>
              <a:rPr lang="en-US" sz="2400" dirty="0"/>
              <a:t> EADs.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/>
              <a:t>Inform about EADs and suggest improvements based on </a:t>
            </a:r>
            <a:r>
              <a:rPr lang="en-US" sz="2400" b="1" dirty="0"/>
              <a:t>experience gained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b="1" dirty="0"/>
              <a:t>Inform EC / MS </a:t>
            </a:r>
            <a:r>
              <a:rPr lang="en-US" sz="2400" dirty="0"/>
              <a:t>about a TAB not fulfilling its tasks.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/>
              <a:t>Public </a:t>
            </a:r>
            <a:r>
              <a:rPr lang="en-US" sz="2400" b="1" dirty="0"/>
              <a:t>availability</a:t>
            </a:r>
            <a:r>
              <a:rPr lang="en-US" sz="2400" dirty="0"/>
              <a:t> of EADs and ETAs.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60E89-E354-49E6-9E03-6625513D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	                     </a:t>
            </a:r>
            <a:fld id="{378833F8-444E-41F8-8402-63CD6903DB8A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910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EBB9-0CB0-42C7-AE43-13079348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2400" dirty="0">
                <a:solidFill>
                  <a:schemeClr val="tx1"/>
                </a:solidFill>
                <a:latin typeface="+mn-lt"/>
              </a:rPr>
              <a:t>EOTA and Construction Sector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60E89-E354-49E6-9E03-6625513D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	                     </a:t>
            </a:r>
            <a:fld id="{378833F8-444E-41F8-8402-63CD6903DB8A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909F90-7957-4737-A3F5-1F14178813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0D51A-0F98-484D-977A-B460FC643533}"/>
              </a:ext>
            </a:extLst>
          </p:cNvPr>
          <p:cNvSpPr/>
          <p:nvPr/>
        </p:nvSpPr>
        <p:spPr>
          <a:xfrm>
            <a:off x="1619672" y="5157192"/>
            <a:ext cx="633670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>
                <a:solidFill>
                  <a:schemeClr val="lt1"/>
                </a:solidFill>
              </a:rPr>
              <a:t>EU market</a:t>
            </a:r>
            <a:endParaRPr lang="en-GB" sz="2400" dirty="0">
              <a:solidFill>
                <a:schemeClr val="l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7E4A3B-F313-4465-A802-5C8E259857A2}"/>
              </a:ext>
            </a:extLst>
          </p:cNvPr>
          <p:cNvSpPr/>
          <p:nvPr/>
        </p:nvSpPr>
        <p:spPr>
          <a:xfrm>
            <a:off x="1619672" y="1339929"/>
            <a:ext cx="4005029" cy="6463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CPR 305/2011</a:t>
            </a:r>
            <a:endParaRPr lang="en-GB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A1448-6D93-4A29-9484-920D58853546}"/>
              </a:ext>
            </a:extLst>
          </p:cNvPr>
          <p:cNvSpPr/>
          <p:nvPr/>
        </p:nvSpPr>
        <p:spPr>
          <a:xfrm>
            <a:off x="1645893" y="3645024"/>
            <a:ext cx="39788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/>
              <a:t>Declaration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Performance</a:t>
            </a: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4B7C56-83E2-4FC9-81A1-11BE1E6C4F59}"/>
              </a:ext>
            </a:extLst>
          </p:cNvPr>
          <p:cNvSpPr/>
          <p:nvPr/>
        </p:nvSpPr>
        <p:spPr>
          <a:xfrm>
            <a:off x="1619672" y="2092494"/>
            <a:ext cx="1224136" cy="14779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/>
              <a:t>hEN</a:t>
            </a:r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57B1C2-BC3C-4F82-B488-BA7797AF2C56}"/>
              </a:ext>
            </a:extLst>
          </p:cNvPr>
          <p:cNvSpPr/>
          <p:nvPr/>
        </p:nvSpPr>
        <p:spPr>
          <a:xfrm>
            <a:off x="4022156" y="2130333"/>
            <a:ext cx="1602545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EAD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3C6157-01A7-4DD8-B8C0-F396F57FC561}"/>
              </a:ext>
            </a:extLst>
          </p:cNvPr>
          <p:cNvSpPr/>
          <p:nvPr/>
        </p:nvSpPr>
        <p:spPr>
          <a:xfrm>
            <a:off x="4022157" y="2703078"/>
            <a:ext cx="477835" cy="869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/>
              <a:t>ETA</a:t>
            </a:r>
            <a:endParaRPr lang="en-GB" sz="2400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B536ECC-5872-4B17-81B1-BD9D95B6CFE4}"/>
              </a:ext>
            </a:extLst>
          </p:cNvPr>
          <p:cNvSpPr/>
          <p:nvPr/>
        </p:nvSpPr>
        <p:spPr>
          <a:xfrm>
            <a:off x="1691680" y="4217769"/>
            <a:ext cx="3933021" cy="870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CE </a:t>
            </a:r>
            <a:r>
              <a:rPr lang="es-ES" sz="2400" dirty="0" err="1"/>
              <a:t>marking</a:t>
            </a:r>
            <a:endParaRPr lang="en-GB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01AD9C6-2E34-4C97-90C7-A9C6B3F2777C}"/>
              </a:ext>
            </a:extLst>
          </p:cNvPr>
          <p:cNvSpPr/>
          <p:nvPr/>
        </p:nvSpPr>
        <p:spPr>
          <a:xfrm>
            <a:off x="6507164" y="1339929"/>
            <a:ext cx="1449212" cy="374857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err="1"/>
              <a:t>National</a:t>
            </a:r>
            <a:r>
              <a:rPr lang="es-ES" sz="2400" dirty="0"/>
              <a:t> </a:t>
            </a:r>
            <a:r>
              <a:rPr lang="es-ES" sz="2400" dirty="0" err="1"/>
              <a:t>approval</a:t>
            </a:r>
            <a:r>
              <a:rPr lang="es-ES" sz="2400" dirty="0"/>
              <a:t> </a:t>
            </a:r>
            <a:r>
              <a:rPr lang="es-ES" sz="2400" dirty="0" err="1"/>
              <a:t>system</a:t>
            </a:r>
            <a:endParaRPr lang="en-GB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B6631C-EDFE-42A6-998D-39F09C82E5DD}"/>
              </a:ext>
            </a:extLst>
          </p:cNvPr>
          <p:cNvSpPr/>
          <p:nvPr/>
        </p:nvSpPr>
        <p:spPr>
          <a:xfrm>
            <a:off x="4572000" y="2700550"/>
            <a:ext cx="477835" cy="869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/>
              <a:t>ETA</a:t>
            </a:r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FA8E80-923C-4432-8DBF-D584ED4FE4CD}"/>
              </a:ext>
            </a:extLst>
          </p:cNvPr>
          <p:cNvSpPr/>
          <p:nvPr/>
        </p:nvSpPr>
        <p:spPr>
          <a:xfrm>
            <a:off x="5146866" y="2700550"/>
            <a:ext cx="477835" cy="869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/>
              <a:t>ETA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408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EBB9-0CB0-42C7-AE43-13079348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2400" dirty="0">
                <a:solidFill>
                  <a:schemeClr val="tx1"/>
                </a:solidFill>
                <a:latin typeface="+mn-lt"/>
              </a:rPr>
              <a:t>EOTA and Construction Sector</a:t>
            </a:r>
            <a:endParaRPr lang="en-GB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9707E-3EC8-4E8D-ADEC-3E00457DB1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60E89-E354-49E6-9E03-6625513D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	                     </a:t>
            </a:r>
            <a:fld id="{378833F8-444E-41F8-8402-63CD6903DB8A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083BD4-D95B-4223-8448-8966BB1AF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178562"/>
              </p:ext>
            </p:extLst>
          </p:nvPr>
        </p:nvGraphicFramePr>
        <p:xfrm>
          <a:off x="755576" y="1181865"/>
          <a:ext cx="7885188" cy="486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316">
                  <a:extLst>
                    <a:ext uri="{9D8B030D-6E8A-4147-A177-3AD203B41FA5}">
                      <a16:colId xmlns:a16="http://schemas.microsoft.com/office/drawing/2014/main" val="3203914734"/>
                    </a:ext>
                  </a:extLst>
                </a:gridCol>
                <a:gridCol w="2142278">
                  <a:extLst>
                    <a:ext uri="{9D8B030D-6E8A-4147-A177-3AD203B41FA5}">
                      <a16:colId xmlns:a16="http://schemas.microsoft.com/office/drawing/2014/main" val="1597881689"/>
                    </a:ext>
                  </a:extLst>
                </a:gridCol>
                <a:gridCol w="3942594">
                  <a:extLst>
                    <a:ext uri="{9D8B030D-6E8A-4147-A177-3AD203B41FA5}">
                      <a16:colId xmlns:a16="http://schemas.microsoft.com/office/drawing/2014/main" val="3245026842"/>
                    </a:ext>
                  </a:extLst>
                </a:gridCol>
              </a:tblGrid>
              <a:tr h="341594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CPR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/>
                        <a:t>Documents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/>
                        <a:t>Organisations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844752"/>
                  </a:ext>
                </a:extLst>
              </a:tr>
              <a:tr h="518828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Art 4-9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/>
                        <a:t>CE marking / DoP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err="1"/>
                        <a:t>Manufacturer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419446"/>
                  </a:ext>
                </a:extLst>
              </a:tr>
              <a:tr h="518828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Art 22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EAD </a:t>
                      </a:r>
                      <a:r>
                        <a:rPr lang="es-ES" sz="1800" dirty="0" err="1"/>
                        <a:t>cited</a:t>
                      </a:r>
                      <a:r>
                        <a:rPr lang="es-ES" sz="1800" dirty="0"/>
                        <a:t> in OJEU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err="1"/>
                        <a:t>European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Commission</a:t>
                      </a:r>
                      <a:r>
                        <a:rPr lang="es-ES" sz="1800" dirty="0"/>
                        <a:t> (EC) 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797242"/>
                  </a:ext>
                </a:extLst>
              </a:tr>
              <a:tr h="5188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Art 26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ETA </a:t>
                      </a:r>
                      <a:r>
                        <a:rPr lang="es-ES" sz="1800" dirty="0" err="1"/>
                        <a:t>issued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/>
                        <a:t>Technical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Assessment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Bodies</a:t>
                      </a:r>
                      <a:r>
                        <a:rPr lang="es-ES" sz="1800" dirty="0"/>
                        <a:t> (TAB)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5013"/>
                  </a:ext>
                </a:extLst>
              </a:tr>
              <a:tr h="34159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Art 19, 24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EAD </a:t>
                      </a:r>
                      <a:r>
                        <a:rPr lang="es-ES" sz="1800" dirty="0" err="1"/>
                        <a:t>adopted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EOTA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224713"/>
                  </a:ext>
                </a:extLst>
              </a:tr>
              <a:tr h="518828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Art 21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/>
                        <a:t>ETA request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err="1"/>
                        <a:t>Technical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Assessment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Bodies</a:t>
                      </a:r>
                      <a:r>
                        <a:rPr lang="es-ES" sz="1800" dirty="0"/>
                        <a:t> (TAB)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411354"/>
                  </a:ext>
                </a:extLst>
              </a:tr>
              <a:tr h="34159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Art 21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/>
                        <a:t>ETA application</a:t>
                      </a:r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/>
                        <a:t>Manufacturer</a:t>
                      </a:r>
                      <a:endParaRPr lang="en-GB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9698"/>
                  </a:ext>
                </a:extLst>
              </a:tr>
              <a:tr h="341594">
                <a:tc gridSpan="3"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Construction </a:t>
                      </a:r>
                      <a:r>
                        <a:rPr lang="es-ES" sz="1800" b="1" dirty="0" err="1"/>
                        <a:t>Products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Regulation</a:t>
                      </a:r>
                      <a:r>
                        <a:rPr lang="es-ES" sz="1800" b="1" dirty="0"/>
                        <a:t> (CPR) </a:t>
                      </a:r>
                      <a:r>
                        <a:rPr lang="es-ES" sz="1800" b="1" dirty="0" err="1"/>
                        <a:t>Stakeholders</a:t>
                      </a:r>
                      <a:r>
                        <a:rPr lang="es-ES" sz="1800" dirty="0"/>
                        <a:t>: </a:t>
                      </a:r>
                      <a:endParaRPr lang="en-GB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018143"/>
                  </a:ext>
                </a:extLst>
              </a:tr>
              <a:tr h="1325726">
                <a:tc gridSpan="3"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Standing </a:t>
                      </a:r>
                      <a:r>
                        <a:rPr lang="es-ES" sz="1800" dirty="0" err="1"/>
                        <a:t>Committee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on</a:t>
                      </a:r>
                      <a:r>
                        <a:rPr lang="es-ES" sz="1800" dirty="0"/>
                        <a:t> Construction (SCC), </a:t>
                      </a:r>
                      <a:r>
                        <a:rPr lang="es-ES" sz="1800" dirty="0" err="1"/>
                        <a:t>Advisory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Group</a:t>
                      </a:r>
                      <a:r>
                        <a:rPr lang="es-ES" sz="1800" dirty="0"/>
                        <a:t> (AG), </a:t>
                      </a:r>
                      <a:r>
                        <a:rPr lang="es-ES" sz="1800" dirty="0" err="1"/>
                        <a:t>Manufacturers</a:t>
                      </a:r>
                      <a:r>
                        <a:rPr lang="es-ES" sz="1800" dirty="0"/>
                        <a:t>, </a:t>
                      </a:r>
                      <a:r>
                        <a:rPr lang="es-ES" sz="1800" dirty="0" err="1"/>
                        <a:t>Contractors</a:t>
                      </a:r>
                      <a:r>
                        <a:rPr lang="es-ES" sz="1800" dirty="0"/>
                        <a:t>, </a:t>
                      </a:r>
                      <a:r>
                        <a:rPr lang="es-ES" sz="1800" dirty="0" err="1"/>
                        <a:t>Notified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Bodies</a:t>
                      </a:r>
                      <a:r>
                        <a:rPr lang="es-ES" sz="1800" dirty="0"/>
                        <a:t>, </a:t>
                      </a:r>
                      <a:r>
                        <a:rPr lang="es-ES" sz="1800" dirty="0" err="1"/>
                        <a:t>Notifying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Authorities</a:t>
                      </a:r>
                      <a:r>
                        <a:rPr lang="es-ES" sz="1800" dirty="0"/>
                        <a:t>, </a:t>
                      </a:r>
                      <a:r>
                        <a:rPr lang="es-ES" sz="1800" dirty="0" err="1"/>
                        <a:t>Market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Surveillance</a:t>
                      </a:r>
                      <a:r>
                        <a:rPr lang="es-ES" sz="1800" dirty="0"/>
                        <a:t>, </a:t>
                      </a:r>
                      <a:r>
                        <a:rPr lang="es-ES" sz="1800" dirty="0" err="1"/>
                        <a:t>European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Committee</a:t>
                      </a:r>
                      <a:r>
                        <a:rPr lang="es-ES" sz="1800" dirty="0"/>
                        <a:t> for </a:t>
                      </a:r>
                      <a:r>
                        <a:rPr lang="es-ES" sz="1800" dirty="0" err="1"/>
                        <a:t>Standardization</a:t>
                      </a:r>
                      <a:r>
                        <a:rPr lang="es-ES" sz="1800" dirty="0"/>
                        <a:t> (CEN) and EOTA. </a:t>
                      </a:r>
                      <a:endParaRPr lang="en-GB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363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17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6" t="7341" r="23033" b="9557"/>
          <a:stretch/>
        </p:blipFill>
        <p:spPr bwMode="auto">
          <a:xfrm>
            <a:off x="467544" y="684000"/>
            <a:ext cx="8208912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AAFA10-539B-4335-BACF-FD1754CC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29758-56DC-43C2-AEDE-842EE23CA944}" type="slidenum">
              <a:rPr lang="fr-BE" smtClean="0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7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2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>
                <a:solidFill>
                  <a:schemeClr val="tx1"/>
                </a:solidFill>
              </a:rPr>
              <a:t>EOTA bodies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9121" y="3170279"/>
            <a:ext cx="2271071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Financial WG (FWG)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5987" y="4861110"/>
            <a:ext cx="4158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nl-BE" sz="2000" dirty="0">
                <a:solidFill>
                  <a:srgbClr val="282F35"/>
                </a:solidFill>
              </a:rPr>
              <a:t>European Technical Assessment ETA</a:t>
            </a:r>
            <a:endParaRPr lang="en-US" sz="2000" dirty="0">
              <a:solidFill>
                <a:srgbClr val="282F3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5987" y="4343998"/>
            <a:ext cx="4158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rgbClr val="282F35"/>
                </a:solidFill>
              </a:rPr>
              <a:t>European Assessment Document EAD</a:t>
            </a:r>
            <a:endParaRPr lang="en-US" sz="2000" dirty="0">
              <a:solidFill>
                <a:srgbClr val="282F35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572000" y="2605969"/>
            <a:ext cx="0" cy="5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22451" y="22128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313026" y="1332958"/>
            <a:ext cx="8189751" cy="61481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1740" y="1524019"/>
            <a:ext cx="46805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dirty="0"/>
              <a:t> General Assembly (GA)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3464425" y="2112658"/>
            <a:ext cx="182239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President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5107" y="3170279"/>
            <a:ext cx="2697013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 Communication (CWG)          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0ED4D08-F2DA-4C52-B4D9-6A914302367D}"/>
              </a:ext>
            </a:extLst>
          </p:cNvPr>
          <p:cNvSpPr txBox="1"/>
          <p:nvPr/>
        </p:nvSpPr>
        <p:spPr>
          <a:xfrm>
            <a:off x="3027114" y="3170279"/>
            <a:ext cx="2697013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rgbClr val="282F35"/>
                </a:solidFill>
              </a:rPr>
              <a:t> Technical Board (TB)             </a:t>
            </a:r>
            <a:endParaRPr lang="en-US" sz="2000" dirty="0">
              <a:solidFill>
                <a:srgbClr val="282F35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47BDDE2-EE92-45BB-8625-F2C344A35B21}"/>
              </a:ext>
            </a:extLst>
          </p:cNvPr>
          <p:cNvSpPr txBox="1"/>
          <p:nvPr/>
        </p:nvSpPr>
        <p:spPr>
          <a:xfrm>
            <a:off x="2841409" y="2596233"/>
            <a:ext cx="2967712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Executive Board (ExBo)        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71113D-C9D4-48B9-9F35-2C0FE6B849D0}"/>
              </a:ext>
            </a:extLst>
          </p:cNvPr>
          <p:cNvSpPr txBox="1"/>
          <p:nvPr/>
        </p:nvSpPr>
        <p:spPr>
          <a:xfrm>
            <a:off x="908060" y="5395593"/>
            <a:ext cx="7120324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282F35"/>
                </a:solidFill>
              </a:rPr>
              <a:t>Technical Assessment Bodies (TABs)         </a:t>
            </a:r>
            <a:endParaRPr lang="en-US" sz="2400" b="1" dirty="0">
              <a:solidFill>
                <a:srgbClr val="282F35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72BA9B9-A788-4E86-825A-8325E4239278}"/>
              </a:ext>
            </a:extLst>
          </p:cNvPr>
          <p:cNvSpPr txBox="1"/>
          <p:nvPr/>
        </p:nvSpPr>
        <p:spPr>
          <a:xfrm>
            <a:off x="3422516" y="3760579"/>
            <a:ext cx="1970772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rgbClr val="282F35"/>
                </a:solidFill>
              </a:rPr>
              <a:t>Secretariat</a:t>
            </a:r>
            <a:endParaRPr lang="en-US" sz="2000" dirty="0">
              <a:solidFill>
                <a:srgbClr val="282F3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6BC9F-F01D-4332-BA50-6D1C4A08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CACD9-3B7D-4C54-A70E-470272EFC687}" type="slidenum">
              <a:rPr lang="fr-BE" smtClean="0">
                <a:solidFill>
                  <a:srgbClr val="282F35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fr-BE">
              <a:solidFill>
                <a:srgbClr val="282F3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7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>
            <a:stCxn id="63" idx="3"/>
            <a:endCxn id="33" idx="1"/>
          </p:cNvCxnSpPr>
          <p:nvPr/>
        </p:nvCxnSpPr>
        <p:spPr>
          <a:xfrm>
            <a:off x="2976088" y="4607577"/>
            <a:ext cx="3282790" cy="391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3" idx="3"/>
            <a:endCxn id="28" idx="1"/>
          </p:cNvCxnSpPr>
          <p:nvPr/>
        </p:nvCxnSpPr>
        <p:spPr>
          <a:xfrm flipV="1">
            <a:off x="2976088" y="1119227"/>
            <a:ext cx="3252096" cy="3488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63" idx="3"/>
            <a:endCxn id="23" idx="1"/>
          </p:cNvCxnSpPr>
          <p:nvPr/>
        </p:nvCxnSpPr>
        <p:spPr>
          <a:xfrm>
            <a:off x="2976088" y="4607577"/>
            <a:ext cx="3282790" cy="105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63" idx="3"/>
          </p:cNvCxnSpPr>
          <p:nvPr/>
        </p:nvCxnSpPr>
        <p:spPr>
          <a:xfrm>
            <a:off x="2976088" y="4607577"/>
            <a:ext cx="3260934" cy="70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994256" y="3962150"/>
            <a:ext cx="3252291" cy="373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3" idx="3"/>
            <a:endCxn id="24" idx="1"/>
          </p:cNvCxnSpPr>
          <p:nvPr/>
        </p:nvCxnSpPr>
        <p:spPr>
          <a:xfrm flipV="1">
            <a:off x="2976088" y="3051296"/>
            <a:ext cx="3261277" cy="1556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6" idx="1"/>
          </p:cNvCxnSpPr>
          <p:nvPr/>
        </p:nvCxnSpPr>
        <p:spPr>
          <a:xfrm flipV="1">
            <a:off x="3124200" y="2409901"/>
            <a:ext cx="3113165" cy="1862255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3" idx="3"/>
            <a:endCxn id="29" idx="1"/>
          </p:cNvCxnSpPr>
          <p:nvPr/>
        </p:nvCxnSpPr>
        <p:spPr>
          <a:xfrm flipV="1">
            <a:off x="2976088" y="1767582"/>
            <a:ext cx="3261277" cy="2839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24-Point Star 50"/>
          <p:cNvSpPr/>
          <p:nvPr/>
        </p:nvSpPr>
        <p:spPr>
          <a:xfrm>
            <a:off x="3213338" y="2025069"/>
            <a:ext cx="2821690" cy="2912798"/>
          </a:xfrm>
          <a:prstGeom prst="star24">
            <a:avLst/>
          </a:prstGeom>
          <a:solidFill>
            <a:srgbClr val="0070C0"/>
          </a:solidFill>
          <a:ln w="15875">
            <a:solidFill>
              <a:srgbClr val="030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25" name="Bouée 24"/>
          <p:cNvSpPr/>
          <p:nvPr/>
        </p:nvSpPr>
        <p:spPr bwMode="auto">
          <a:xfrm>
            <a:off x="1979935" y="639310"/>
            <a:ext cx="5184130" cy="5255642"/>
          </a:xfrm>
          <a:prstGeom prst="donut">
            <a:avLst>
              <a:gd name="adj" fmla="val 2256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600" b="1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722886" y="2964763"/>
            <a:ext cx="2262188" cy="5555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600" b="1" dirty="0">
                <a:solidFill>
                  <a:srgbClr val="FFFFFF"/>
                </a:solidFill>
                <a:latin typeface="Arial" pitchFamily="34" charset="0"/>
              </a:rPr>
              <a:t>EOTA Statutes</a:t>
            </a:r>
            <a:endParaRPr lang="en-GB" sz="11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722886" y="3622606"/>
            <a:ext cx="2262188" cy="5731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600" b="1" dirty="0">
                <a:solidFill>
                  <a:srgbClr val="FFFFFF"/>
                </a:solidFill>
                <a:latin typeface="Arial" pitchFamily="34" charset="0"/>
              </a:rPr>
              <a:t>EOTA </a:t>
            </a:r>
          </a:p>
          <a:p>
            <a:pPr algn="ctr" eaLnBrk="1" hangingPunct="1"/>
            <a:r>
              <a:rPr lang="en-GB" sz="1600" b="1" dirty="0">
                <a:solidFill>
                  <a:srgbClr val="FFFFFF"/>
                </a:solidFill>
                <a:latin typeface="Arial" pitchFamily="34" charset="0"/>
              </a:rPr>
              <a:t>Internal Regulations</a:t>
            </a:r>
            <a:endParaRPr lang="en-GB" sz="11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6228184" y="831095"/>
            <a:ext cx="22621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Model for</a:t>
            </a:r>
          </a:p>
          <a:p>
            <a:pPr algn="ctr" eaLnBrk="1" hangingPunct="1"/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ETA Application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237365" y="1479451"/>
            <a:ext cx="2262188" cy="576262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Recommendations for</a:t>
            </a:r>
          </a:p>
          <a:p>
            <a:pPr algn="ctr" eaLnBrk="1" hangingPunct="1"/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Service Agreement</a:t>
            </a: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6258878" y="4710985"/>
            <a:ext cx="22621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How to write an ETA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722886" y="1614919"/>
            <a:ext cx="2262188" cy="576263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Regulation (EU) 1062/2013</a:t>
            </a:r>
          </a:p>
          <a:p>
            <a:pPr algn="ctr" eaLnBrk="1" hangingPunct="1"/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on ETA format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6237366" y="4049436"/>
            <a:ext cx="22621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How to write an EAD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6237365" y="2121769"/>
            <a:ext cx="22621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ETA process Step-by-step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6237365" y="3398765"/>
            <a:ext cx="22621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Work Programme</a:t>
            </a: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3635896" y="2850066"/>
            <a:ext cx="1944216" cy="111208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600" b="1" dirty="0">
                <a:solidFill>
                  <a:schemeClr val="bg1"/>
                </a:solidFill>
              </a:rPr>
              <a:t>Quality</a:t>
            </a:r>
          </a:p>
          <a:p>
            <a:pPr algn="ctr" eaLnBrk="1" hangingPunct="1"/>
            <a:r>
              <a:rPr lang="en-GB" sz="1600" b="1" dirty="0">
                <a:solidFill>
                  <a:schemeClr val="bg1"/>
                </a:solidFill>
              </a:rPr>
              <a:t>&amp;</a:t>
            </a:r>
          </a:p>
          <a:p>
            <a:pPr algn="ctr" eaLnBrk="1" hangingPunct="1"/>
            <a:r>
              <a:rPr lang="en-GB" sz="1600" b="1" dirty="0">
                <a:solidFill>
                  <a:schemeClr val="bg1"/>
                </a:solidFill>
              </a:rPr>
              <a:t>Consistency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srgbClr val="282F35">
                    <a:tint val="75000"/>
                  </a:srgbClr>
                </a:solidFill>
                <a:latin typeface="Calibri"/>
              </a:rPr>
              <a:t>EOTA Training</a:t>
            </a:r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EE65D-7FBB-4F27-9AD3-D0F1F9645536}" type="slidenum">
              <a:rPr lang="fr-BE" smtClean="0">
                <a:solidFill>
                  <a:srgbClr val="282F35">
                    <a:tint val="75000"/>
                  </a:srgbClr>
                </a:solidFill>
                <a:latin typeface="Calibri"/>
              </a:rPr>
              <a:pPr>
                <a:defRPr/>
              </a:pPr>
              <a:t>9</a:t>
            </a:fld>
            <a:endParaRPr lang="fr-BE">
              <a:solidFill>
                <a:srgbClr val="282F3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22886" y="932913"/>
            <a:ext cx="2262188" cy="576263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Regulation (EU) 305/2011</a:t>
            </a:r>
          </a:p>
          <a:p>
            <a:pPr algn="ctr" eaLnBrk="1" hangingPunct="1"/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- CPR -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6258878" y="5371640"/>
            <a:ext cx="2262188" cy="576262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Layout model for ETA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6237365" y="2763165"/>
            <a:ext cx="2262188" cy="576262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Consultations and </a:t>
            </a:r>
          </a:p>
          <a:p>
            <a:pPr algn="ctr"/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Handling of ETA/EAD</a:t>
            </a: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3475535" y="605861"/>
            <a:ext cx="2176585" cy="45351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600" b="1" dirty="0">
                <a:solidFill>
                  <a:srgbClr val="FFFFFF"/>
                </a:solidFill>
              </a:rPr>
              <a:t>Financial restraints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3475535" y="5559547"/>
            <a:ext cx="2328898" cy="43270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600" b="1" dirty="0">
                <a:solidFill>
                  <a:srgbClr val="FFFFFF"/>
                </a:solidFill>
              </a:rPr>
              <a:t>Market conditions</a:t>
            </a: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722886" y="2296160"/>
            <a:ext cx="2262188" cy="576263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Delegated Acts</a:t>
            </a: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708657" y="4983284"/>
            <a:ext cx="2253137" cy="576263"/>
          </a:xfrm>
          <a:prstGeom prst="rect">
            <a:avLst/>
          </a:prstGeom>
          <a:solidFill>
            <a:srgbClr val="9ACA2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600" dirty="0">
                <a:solidFill>
                  <a:srgbClr val="FFFFFF"/>
                </a:solidFill>
                <a:latin typeface="Arial" pitchFamily="34" charset="0"/>
              </a:rPr>
              <a:t>National regulations</a:t>
            </a:r>
          </a:p>
        </p:txBody>
      </p:sp>
      <p:cxnSp>
        <p:nvCxnSpPr>
          <p:cNvPr id="8" name="Straight Arrow Connector 7"/>
          <p:cNvCxnSpPr>
            <a:stCxn id="26" idx="3"/>
            <a:endCxn id="26" idx="3"/>
          </p:cNvCxnSpPr>
          <p:nvPr/>
        </p:nvCxnSpPr>
        <p:spPr>
          <a:xfrm>
            <a:off x="2985074" y="32425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713900" y="4320984"/>
            <a:ext cx="2262188" cy="5731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600" b="1" dirty="0">
                <a:solidFill>
                  <a:srgbClr val="FFFFFF"/>
                </a:solidFill>
                <a:latin typeface="Arial" pitchFamily="34" charset="0"/>
              </a:rPr>
              <a:t>EOTA </a:t>
            </a:r>
          </a:p>
          <a:p>
            <a:pPr algn="ctr" eaLnBrk="1" hangingPunct="1"/>
            <a:r>
              <a:rPr lang="en-GB" sz="1600" b="1" dirty="0">
                <a:solidFill>
                  <a:srgbClr val="FFFFFF"/>
                </a:solidFill>
                <a:latin typeface="Arial" pitchFamily="34" charset="0"/>
              </a:rPr>
              <a:t>CMS</a:t>
            </a:r>
            <a:r>
              <a:rPr lang="en-GB" sz="1600" dirty="0">
                <a:latin typeface="Arial" pitchFamily="34" charset="0"/>
              </a:rPr>
              <a:t>*</a:t>
            </a:r>
            <a:endParaRPr lang="en-GB" sz="11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2886" y="6032442"/>
            <a:ext cx="24013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*) Consistency Management System</a:t>
            </a:r>
            <a:endParaRPr lang="nl-BE" sz="800" dirty="0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3467238" y="1123575"/>
            <a:ext cx="2184882" cy="45412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600" b="1" dirty="0">
                <a:solidFill>
                  <a:srgbClr val="FFFFFF"/>
                </a:solidFill>
              </a:rPr>
              <a:t>Organisation</a:t>
            </a: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3467238" y="4993807"/>
            <a:ext cx="2328898" cy="46670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600" b="1" dirty="0">
                <a:solidFill>
                  <a:srgbClr val="FFFFFF"/>
                </a:solidFill>
              </a:rPr>
              <a:t>Network environment</a:t>
            </a:r>
          </a:p>
        </p:txBody>
      </p:sp>
    </p:spTree>
    <p:extLst>
      <p:ext uri="{BB962C8B-B14F-4D97-AF65-F5344CB8AC3E}">
        <p14:creationId xmlns:p14="http://schemas.microsoft.com/office/powerpoint/2010/main" val="1909080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utgb - ubatc">
      <a:dk1>
        <a:srgbClr val="282F35"/>
      </a:dk1>
      <a:lt1>
        <a:sysClr val="window" lastClr="FFFFFF"/>
      </a:lt1>
      <a:dk2>
        <a:srgbClr val="950501"/>
      </a:dk2>
      <a:lt2>
        <a:srgbClr val="EEECE1"/>
      </a:lt2>
      <a:accent1>
        <a:srgbClr val="0070C0"/>
      </a:accent1>
      <a:accent2>
        <a:srgbClr val="BE0701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Office Theme">
  <a:themeElements>
    <a:clrScheme name="butgb - ubatc">
      <a:dk1>
        <a:srgbClr val="282F35"/>
      </a:dk1>
      <a:lt1>
        <a:sysClr val="window" lastClr="FFFFFF"/>
      </a:lt1>
      <a:dk2>
        <a:srgbClr val="950501"/>
      </a:dk2>
      <a:lt2>
        <a:srgbClr val="EEECE1"/>
      </a:lt2>
      <a:accent1>
        <a:srgbClr val="0070C0"/>
      </a:accent1>
      <a:accent2>
        <a:srgbClr val="BE0701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7_Office Theme">
  <a:themeElements>
    <a:clrScheme name="butgb - ubatc">
      <a:dk1>
        <a:srgbClr val="282F35"/>
      </a:dk1>
      <a:lt1>
        <a:sysClr val="window" lastClr="FFFFFF"/>
      </a:lt1>
      <a:dk2>
        <a:srgbClr val="950501"/>
      </a:dk2>
      <a:lt2>
        <a:srgbClr val="EEECE1"/>
      </a:lt2>
      <a:accent1>
        <a:srgbClr val="0070C0"/>
      </a:accent1>
      <a:accent2>
        <a:srgbClr val="BE0701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utgb - ubatc">
      <a:dk1>
        <a:srgbClr val="282F35"/>
      </a:dk1>
      <a:lt1>
        <a:sysClr val="window" lastClr="FFFFFF"/>
      </a:lt1>
      <a:dk2>
        <a:srgbClr val="950501"/>
      </a:dk2>
      <a:lt2>
        <a:srgbClr val="EEECE1"/>
      </a:lt2>
      <a:accent1>
        <a:srgbClr val="0070C0"/>
      </a:accent1>
      <a:accent2>
        <a:srgbClr val="BE0701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butgb - ubatc">
      <a:dk1>
        <a:srgbClr val="282F35"/>
      </a:dk1>
      <a:lt1>
        <a:sysClr val="window" lastClr="FFFFFF"/>
      </a:lt1>
      <a:dk2>
        <a:srgbClr val="950501"/>
      </a:dk2>
      <a:lt2>
        <a:srgbClr val="EEECE1"/>
      </a:lt2>
      <a:accent1>
        <a:srgbClr val="0070C0"/>
      </a:accent1>
      <a:accent2>
        <a:srgbClr val="BE0701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butgb - ubatc">
      <a:dk1>
        <a:srgbClr val="282F35"/>
      </a:dk1>
      <a:lt1>
        <a:sysClr val="window" lastClr="FFFFFF"/>
      </a:lt1>
      <a:dk2>
        <a:srgbClr val="950501"/>
      </a:dk2>
      <a:lt2>
        <a:srgbClr val="EEECE1"/>
      </a:lt2>
      <a:accent1>
        <a:srgbClr val="0070C0"/>
      </a:accent1>
      <a:accent2>
        <a:srgbClr val="BE0701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butgb - ubatc">
      <a:dk1>
        <a:srgbClr val="282F35"/>
      </a:dk1>
      <a:lt1>
        <a:sysClr val="window" lastClr="FFFFFF"/>
      </a:lt1>
      <a:dk2>
        <a:srgbClr val="950501"/>
      </a:dk2>
      <a:lt2>
        <a:srgbClr val="EEECE1"/>
      </a:lt2>
      <a:accent1>
        <a:srgbClr val="0070C0"/>
      </a:accent1>
      <a:accent2>
        <a:srgbClr val="BE0701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butgb - ubatc">
      <a:dk1>
        <a:srgbClr val="282F35"/>
      </a:dk1>
      <a:lt1>
        <a:sysClr val="window" lastClr="FFFFFF"/>
      </a:lt1>
      <a:dk2>
        <a:srgbClr val="950501"/>
      </a:dk2>
      <a:lt2>
        <a:srgbClr val="EEECE1"/>
      </a:lt2>
      <a:accent1>
        <a:srgbClr val="0070C0"/>
      </a:accent1>
      <a:accent2>
        <a:srgbClr val="BE0701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butgb - ubatc">
      <a:dk1>
        <a:srgbClr val="282F35"/>
      </a:dk1>
      <a:lt1>
        <a:sysClr val="window" lastClr="FFFFFF"/>
      </a:lt1>
      <a:dk2>
        <a:srgbClr val="950501"/>
      </a:dk2>
      <a:lt2>
        <a:srgbClr val="EEECE1"/>
      </a:lt2>
      <a:accent1>
        <a:srgbClr val="0070C0"/>
      </a:accent1>
      <a:accent2>
        <a:srgbClr val="BE0701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Theme">
  <a:themeElements>
    <a:clrScheme name="butgb - ubatc">
      <a:dk1>
        <a:srgbClr val="282F35"/>
      </a:dk1>
      <a:lt1>
        <a:sysClr val="window" lastClr="FFFFFF"/>
      </a:lt1>
      <a:dk2>
        <a:srgbClr val="950501"/>
      </a:dk2>
      <a:lt2>
        <a:srgbClr val="EEECE1"/>
      </a:lt2>
      <a:accent1>
        <a:srgbClr val="0070C0"/>
      </a:accent1>
      <a:accent2>
        <a:srgbClr val="BE0701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Office Theme">
  <a:themeElements>
    <a:clrScheme name="butgb - ubatc">
      <a:dk1>
        <a:srgbClr val="282F35"/>
      </a:dk1>
      <a:lt1>
        <a:sysClr val="window" lastClr="FFFFFF"/>
      </a:lt1>
      <a:dk2>
        <a:srgbClr val="950501"/>
      </a:dk2>
      <a:lt2>
        <a:srgbClr val="EEECE1"/>
      </a:lt2>
      <a:accent1>
        <a:srgbClr val="0070C0"/>
      </a:accent1>
      <a:accent2>
        <a:srgbClr val="BE0701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1003</Words>
  <Application>Microsoft Office PowerPoint</Application>
  <PresentationFormat>On-screen Show (4:3)</PresentationFormat>
  <Paragraphs>217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1_Office Theme</vt:lpstr>
      <vt:lpstr>3_Office Theme</vt:lpstr>
      <vt:lpstr>4_Office Theme</vt:lpstr>
      <vt:lpstr>7_Office Theme</vt:lpstr>
      <vt:lpstr>9_Office Theme</vt:lpstr>
      <vt:lpstr>10_Office Theme</vt:lpstr>
      <vt:lpstr>12_Office Theme</vt:lpstr>
      <vt:lpstr>14_Office Theme</vt:lpstr>
      <vt:lpstr>16_Office Theme</vt:lpstr>
      <vt:lpstr>17_Office Theme</vt:lpstr>
      <vt:lpstr>PowerPoint Presentation</vt:lpstr>
      <vt:lpstr>Content</vt:lpstr>
      <vt:lpstr>PowerPoint Presentation</vt:lpstr>
      <vt:lpstr>EOTA and construction sector</vt:lpstr>
      <vt:lpstr>EOTA and Construction Sector</vt:lpstr>
      <vt:lpstr>EOTA and Construction Sector</vt:lpstr>
      <vt:lpstr>PowerPoint Presentation</vt:lpstr>
      <vt:lpstr>EOTA bodies</vt:lpstr>
      <vt:lpstr>PowerPoint Presentation</vt:lpstr>
      <vt:lpstr>Content</vt:lpstr>
      <vt:lpstr>PowerPoint Presentation</vt:lpstr>
      <vt:lpstr>PowerPoint Presentation</vt:lpstr>
      <vt:lpstr>European Assessment Documents (EAD) </vt:lpstr>
      <vt:lpstr>European Assessment Documents (EAD)  </vt:lpstr>
      <vt:lpstr>Working Groups (52 TABs 36 PACs)</vt:lpstr>
      <vt:lpstr>EADs free of charge in our website (OJEU) </vt:lpstr>
      <vt:lpstr>Content</vt:lpstr>
      <vt:lpstr>Why ETAs?</vt:lpstr>
      <vt:lpstr>Assessment Report of the European Commission</vt:lpstr>
      <vt:lpstr>PowerPoint Presentation</vt:lpstr>
      <vt:lpstr>ETA verification</vt:lpstr>
      <vt:lpstr>Smart CE marking</vt:lpstr>
      <vt:lpstr>Achievements 2013 - 2019</vt:lpstr>
      <vt:lpstr>Statistics of EADs in EOTA</vt:lpstr>
      <vt:lpstr>Statistics of ETAs in EOTA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Vazquez</dc:creator>
  <cp:lastModifiedBy>Sergio Vazquez</cp:lastModifiedBy>
  <cp:revision>3</cp:revision>
  <dcterms:created xsi:type="dcterms:W3CDTF">2019-04-26T14:39:32Z</dcterms:created>
  <dcterms:modified xsi:type="dcterms:W3CDTF">2019-09-13T12:31:44Z</dcterms:modified>
</cp:coreProperties>
</file>